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22" r:id="rId92"/>
    <p:sldId id="323" r:id="rId93"/>
    <p:sldId id="324" r:id="rId94"/>
    <p:sldId id="325" r:id="rId95"/>
    <p:sldId id="326" r:id="rId96"/>
    <p:sldId id="327" r:id="rId97"/>
  </p:sldIdLst>
  <p:sldSz cx="18288000" cy="10287000"/>
  <p:notesSz cx="6858000" cy="9144000"/>
  <p:embeddedFontLst>
    <p:embeddedFont>
      <p:font typeface="PT Sans" charset="1" panose="020B0503020203020204"/>
      <p:regular r:id="rId6"/>
    </p:embeddedFont>
    <p:embeddedFont>
      <p:font typeface="PT Sans Bold" charset="1" panose="020B0703020203020204"/>
      <p:regular r:id="rId7"/>
    </p:embeddedFont>
    <p:embeddedFont>
      <p:font typeface="PT Sans Italics" charset="1" panose="020B0503020203090204"/>
      <p:regular r:id="rId8"/>
    </p:embeddedFont>
    <p:embeddedFont>
      <p:font typeface="PT Sans Bold Italics" charset="1" panose="020B07030202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rial" charset="1" panose="020B0502020202020204"/>
      <p:regular r:id="rId14"/>
    </p:embeddedFont>
    <p:embeddedFont>
      <p:font typeface="Arial Bold" charset="1" panose="020B0802020202020204"/>
      <p:regular r:id="rId15"/>
    </p:embeddedFont>
    <p:embeddedFont>
      <p:font typeface="Arial Italics" charset="1" panose="020B0502020202090204"/>
      <p:regular r:id="rId16"/>
    </p:embeddedFont>
    <p:embeddedFont>
      <p:font typeface="Arial Bold Italics" charset="1" panose="020B08020202020902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slides/slide33.xml" Type="http://schemas.openxmlformats.org/officeDocument/2006/relationships/slide"/><Relationship Id="rId59" Target="slides/slide34.xml" Type="http://schemas.openxmlformats.org/officeDocument/2006/relationships/slide"/><Relationship Id="rId6" Target="fonts/font6.fntdata" Type="http://schemas.openxmlformats.org/officeDocument/2006/relationships/font"/><Relationship Id="rId60" Target="slides/slide35.xml" Type="http://schemas.openxmlformats.org/officeDocument/2006/relationships/slide"/><Relationship Id="rId61" Target="slides/slide36.xml" Type="http://schemas.openxmlformats.org/officeDocument/2006/relationships/slide"/><Relationship Id="rId62" Target="slides/slide37.xml" Type="http://schemas.openxmlformats.org/officeDocument/2006/relationships/slide"/><Relationship Id="rId63" Target="slides/slide38.xml" Type="http://schemas.openxmlformats.org/officeDocument/2006/relationships/slide"/><Relationship Id="rId64" Target="slides/slide39.xml" Type="http://schemas.openxmlformats.org/officeDocument/2006/relationships/slide"/><Relationship Id="rId65" Target="slides/slide40.xml" Type="http://schemas.openxmlformats.org/officeDocument/2006/relationships/slide"/><Relationship Id="rId66" Target="slides/slide41.xml" Type="http://schemas.openxmlformats.org/officeDocument/2006/relationships/slide"/><Relationship Id="rId67" Target="slides/slide42.xml" Type="http://schemas.openxmlformats.org/officeDocument/2006/relationships/slide"/><Relationship Id="rId68" Target="slides/slide43.xml" Type="http://schemas.openxmlformats.org/officeDocument/2006/relationships/slide"/><Relationship Id="rId69" Target="slides/slide44.xml" Type="http://schemas.openxmlformats.org/officeDocument/2006/relationships/slide"/><Relationship Id="rId7" Target="fonts/font7.fntdata" Type="http://schemas.openxmlformats.org/officeDocument/2006/relationships/font"/><Relationship Id="rId70" Target="slides/slide45.xml" Type="http://schemas.openxmlformats.org/officeDocument/2006/relationships/slide"/><Relationship Id="rId71" Target="slides/slide46.xml" Type="http://schemas.openxmlformats.org/officeDocument/2006/relationships/slide"/><Relationship Id="rId72" Target="slides/slide47.xml" Type="http://schemas.openxmlformats.org/officeDocument/2006/relationships/slide"/><Relationship Id="rId73" Target="slides/slide48.xml" Type="http://schemas.openxmlformats.org/officeDocument/2006/relationships/slide"/><Relationship Id="rId74" Target="slides/slide49.xml" Type="http://schemas.openxmlformats.org/officeDocument/2006/relationships/slide"/><Relationship Id="rId75" Target="slides/slide50.xml" Type="http://schemas.openxmlformats.org/officeDocument/2006/relationships/slide"/><Relationship Id="rId76" Target="slides/slide51.xml" Type="http://schemas.openxmlformats.org/officeDocument/2006/relationships/slide"/><Relationship Id="rId77" Target="slides/slide52.xml" Type="http://schemas.openxmlformats.org/officeDocument/2006/relationships/slide"/><Relationship Id="rId78" Target="slides/slide53.xml" Type="http://schemas.openxmlformats.org/officeDocument/2006/relationships/slide"/><Relationship Id="rId79" Target="slides/slide54.xml" Type="http://schemas.openxmlformats.org/officeDocument/2006/relationships/slide"/><Relationship Id="rId8" Target="fonts/font8.fntdata" Type="http://schemas.openxmlformats.org/officeDocument/2006/relationships/font"/><Relationship Id="rId80" Target="slides/slide55.xml" Type="http://schemas.openxmlformats.org/officeDocument/2006/relationships/slide"/><Relationship Id="rId81" Target="slides/slide56.xml" Type="http://schemas.openxmlformats.org/officeDocument/2006/relationships/slide"/><Relationship Id="rId82" Target="slides/slide57.xml" Type="http://schemas.openxmlformats.org/officeDocument/2006/relationships/slide"/><Relationship Id="rId83" Target="slides/slide58.xml" Type="http://schemas.openxmlformats.org/officeDocument/2006/relationships/slide"/><Relationship Id="rId84" Target="slides/slide59.xml" Type="http://schemas.openxmlformats.org/officeDocument/2006/relationships/slide"/><Relationship Id="rId85" Target="slides/slide60.xml" Type="http://schemas.openxmlformats.org/officeDocument/2006/relationships/slide"/><Relationship Id="rId86" Target="slides/slide61.xml" Type="http://schemas.openxmlformats.org/officeDocument/2006/relationships/slide"/><Relationship Id="rId87" Target="slides/slide62.xml" Type="http://schemas.openxmlformats.org/officeDocument/2006/relationships/slide"/><Relationship Id="rId88" Target="slides/slide63.xml" Type="http://schemas.openxmlformats.org/officeDocument/2006/relationships/slide"/><Relationship Id="rId89" Target="slides/slide64.xml" Type="http://schemas.openxmlformats.org/officeDocument/2006/relationships/slide"/><Relationship Id="rId9" Target="fonts/font9.fntdata" Type="http://schemas.openxmlformats.org/officeDocument/2006/relationships/font"/><Relationship Id="rId90" Target="slides/slide65.xml" Type="http://schemas.openxmlformats.org/officeDocument/2006/relationships/slide"/><Relationship Id="rId91" Target="slides/slide66.xml" Type="http://schemas.openxmlformats.org/officeDocument/2006/relationships/slide"/><Relationship Id="rId92" Target="slides/slide67.xml" Type="http://schemas.openxmlformats.org/officeDocument/2006/relationships/slide"/><Relationship Id="rId93" Target="slides/slide68.xml" Type="http://schemas.openxmlformats.org/officeDocument/2006/relationships/slide"/><Relationship Id="rId94" Target="slides/slide69.xml" Type="http://schemas.openxmlformats.org/officeDocument/2006/relationships/slide"/><Relationship Id="rId95" Target="slides/slide70.xml" Type="http://schemas.openxmlformats.org/officeDocument/2006/relationships/slide"/><Relationship Id="rId96" Target="slides/slide71.xml" Type="http://schemas.openxmlformats.org/officeDocument/2006/relationships/slide"/><Relationship Id="rId97" Target="slides/slide72.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64.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1.png" Type="http://schemas.openxmlformats.org/officeDocument/2006/relationships/image"/><Relationship Id="rId17" Target="../media/image22.svg" Type="http://schemas.openxmlformats.org/officeDocument/2006/relationships/image"/><Relationship Id="rId18" Target="../media/image44.png" Type="http://schemas.openxmlformats.org/officeDocument/2006/relationships/image"/><Relationship Id="rId19" Target="../media/image45.svg" Type="http://schemas.openxmlformats.org/officeDocument/2006/relationships/image"/><Relationship Id="rId2" Target="../media/image23.png" Type="http://schemas.openxmlformats.org/officeDocument/2006/relationships/image"/><Relationship Id="rId20" Target="../media/image67.png" Type="http://schemas.openxmlformats.org/officeDocument/2006/relationships/image"/><Relationship Id="rId21" Target="../media/image68.sv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69.png" Type="http://schemas.openxmlformats.org/officeDocument/2006/relationships/image"/><Relationship Id="rId19" Target="../media/image70.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71.png" Type="http://schemas.openxmlformats.org/officeDocument/2006/relationships/image"/><Relationship Id="rId19" Target="../media/image72.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73.png" Type="http://schemas.openxmlformats.org/officeDocument/2006/relationships/image"/><Relationship Id="rId19" Target="../media/image74.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75.png" Type="http://schemas.openxmlformats.org/officeDocument/2006/relationships/image"/><Relationship Id="rId19" Target="../media/image76.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77.png" Type="http://schemas.openxmlformats.org/officeDocument/2006/relationships/image"/><Relationship Id="rId19" Target="../media/image78.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79.png" Type="http://schemas.openxmlformats.org/officeDocument/2006/relationships/image"/><Relationship Id="rId19" Target="../media/image80.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81.png" Type="http://schemas.openxmlformats.org/officeDocument/2006/relationships/image"/><Relationship Id="rId19" Target="../media/image82.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8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43.jpe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19" Target="../media/image19.png" Type="http://schemas.openxmlformats.org/officeDocument/2006/relationships/image"/><Relationship Id="rId2" Target="../media/image23.png" Type="http://schemas.openxmlformats.org/officeDocument/2006/relationships/image"/><Relationship Id="rId20" Target="../media/image20.sv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85.png" Type="http://schemas.openxmlformats.org/officeDocument/2006/relationships/image"/><Relationship Id="rId19" Target="../media/image86.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87.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88.png" Type="http://schemas.openxmlformats.org/officeDocument/2006/relationships/image"/><Relationship Id="rId19" Target="../media/image89.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90.png" Type="http://schemas.openxmlformats.org/officeDocument/2006/relationships/image"/><Relationship Id="rId19" Target="../media/image91.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92.png" Type="http://schemas.openxmlformats.org/officeDocument/2006/relationships/image"/><Relationship Id="rId19" Target="../media/image93.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94.png" Type="http://schemas.openxmlformats.org/officeDocument/2006/relationships/image"/><Relationship Id="rId19" Target="../media/image95.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96.png" Type="http://schemas.openxmlformats.org/officeDocument/2006/relationships/image"/><Relationship Id="rId19" Target="../media/image97.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98.png" Type="http://schemas.openxmlformats.org/officeDocument/2006/relationships/image"/><Relationship Id="rId19" Target="../media/image99.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100.png" Type="http://schemas.openxmlformats.org/officeDocument/2006/relationships/image"/><Relationship Id="rId19" Target="../media/image101.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3.png" Type="http://schemas.openxmlformats.org/officeDocument/2006/relationships/image"/><Relationship Id="rId20" Target="../media/image27.png" Type="http://schemas.openxmlformats.org/officeDocument/2006/relationships/image"/><Relationship Id="rId21" Target="../media/image28.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102.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103.png" Type="http://schemas.openxmlformats.org/officeDocument/2006/relationships/image"/><Relationship Id="rId19" Target="../media/image104.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105.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106.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107.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1.png" Type="http://schemas.openxmlformats.org/officeDocument/2006/relationships/image"/><Relationship Id="rId17" Target="../media/image22.svg" Type="http://schemas.openxmlformats.org/officeDocument/2006/relationships/image"/><Relationship Id="rId18" Target="../media/image44.png" Type="http://schemas.openxmlformats.org/officeDocument/2006/relationships/image"/><Relationship Id="rId19" Target="../media/image45.svg" Type="http://schemas.openxmlformats.org/officeDocument/2006/relationships/image"/><Relationship Id="rId2" Target="../media/image23.png" Type="http://schemas.openxmlformats.org/officeDocument/2006/relationships/image"/><Relationship Id="rId20" Target="../media/image67.png" Type="http://schemas.openxmlformats.org/officeDocument/2006/relationships/image"/><Relationship Id="rId21" Target="../media/image68.sv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108.png" Type="http://schemas.openxmlformats.org/officeDocument/2006/relationships/image"/><Relationship Id="rId13" Target="../media/image109.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110.jpe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https://docs.google.com/document/d/1H8a97zai6PEmisDw7IbpR2_uOgCc-J7WFVxP3qtyNY8/edit" TargetMode="External" Type="http://schemas.openxmlformats.org/officeDocument/2006/relationships/hyperlink"/><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113.pn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43.jpe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19" Target="../media/image19.png" Type="http://schemas.openxmlformats.org/officeDocument/2006/relationships/image"/><Relationship Id="rId2" Target="../media/image23.png" Type="http://schemas.openxmlformats.org/officeDocument/2006/relationships/image"/><Relationship Id="rId20" Target="../media/image20.sv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114.png" Type="http://schemas.openxmlformats.org/officeDocument/2006/relationships/image"/><Relationship Id="rId15" Target="../media/image115.png" Type="http://schemas.openxmlformats.org/officeDocument/2006/relationships/image"/><Relationship Id="rId16" Target="../media/image116.pn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117.png" Type="http://schemas.openxmlformats.org/officeDocument/2006/relationships/image"/><Relationship Id="rId15" Target="../media/image118.png" Type="http://schemas.openxmlformats.org/officeDocument/2006/relationships/image"/><Relationship Id="rId16" Target="../media/image119.png" Type="http://schemas.openxmlformats.org/officeDocument/2006/relationships/image"/><Relationship Id="rId17" Target="../media/image120.pn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2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2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22.png" Type="http://schemas.openxmlformats.org/officeDocument/2006/relationships/image"/><Relationship Id="rId9" Target="../media/image12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6.png" Type="http://schemas.openxmlformats.org/officeDocument/2006/relationships/image"/><Relationship Id="rId11" Target="../media/image127.png" Type="http://schemas.openxmlformats.org/officeDocument/2006/relationships/image"/><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24.png" Type="http://schemas.openxmlformats.org/officeDocument/2006/relationships/image"/><Relationship Id="rId9" Target="../media/image12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2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29.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3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23.png" Type="http://schemas.openxmlformats.org/officeDocument/2006/relationships/image"/><Relationship Id="rId20" Target="../media/image21.png" Type="http://schemas.openxmlformats.org/officeDocument/2006/relationships/image"/><Relationship Id="rId21" Target="../media/image22.sv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31.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31.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44.png" Type="http://schemas.openxmlformats.org/officeDocument/2006/relationships/image"/><Relationship Id="rId17" Target="../media/image45.svg" Type="http://schemas.openxmlformats.org/officeDocument/2006/relationships/image"/><Relationship Id="rId18" Target="../media/image67.png" Type="http://schemas.openxmlformats.org/officeDocument/2006/relationships/image"/><Relationship Id="rId19" Target="../media/image68.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32.png" Type="http://schemas.openxmlformats.org/officeDocument/2006/relationships/image"/><Relationship Id="rId9" Target="../media/image133.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34.png" Type="http://schemas.openxmlformats.org/officeDocument/2006/relationships/image"/><Relationship Id="rId9" Target="../media/image135.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36.png" Type="http://schemas.openxmlformats.org/officeDocument/2006/relationships/image"/><Relationship Id="rId9" Target="../media/image137.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38.png" Type="http://schemas.openxmlformats.org/officeDocument/2006/relationships/image"/><Relationship Id="rId9" Target="../media/image139.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40.png" Type="http://schemas.openxmlformats.org/officeDocument/2006/relationships/image"/><Relationship Id="rId9" Target="../media/image141.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44.png" Type="http://schemas.openxmlformats.org/officeDocument/2006/relationships/image"/><Relationship Id="rId17" Target="../media/image45.svg" Type="http://schemas.openxmlformats.org/officeDocument/2006/relationships/image"/><Relationship Id="rId18" Target="../media/image67.png" Type="http://schemas.openxmlformats.org/officeDocument/2006/relationships/image"/><Relationship Id="rId19" Target="../media/image68.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56.png" Type="http://schemas.openxmlformats.org/officeDocument/2006/relationships/image"/><Relationship Id="rId19" Target="../media/image57.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42.png" Type="http://schemas.openxmlformats.org/officeDocument/2006/relationships/image"/><Relationship Id="rId7" Target="../media/image143.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44.png" Type="http://schemas.openxmlformats.org/officeDocument/2006/relationships/image"/><Relationship Id="rId7" Target="../media/image145.png" Type="http://schemas.openxmlformats.org/officeDocument/2006/relationships/image"/><Relationship Id="rId8" Target="../media/image146.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47.png" Type="http://schemas.openxmlformats.org/officeDocument/2006/relationships/image"/><Relationship Id="rId7" Target="../media/image148.png" Type="http://schemas.openxmlformats.org/officeDocument/2006/relationships/image"/><Relationship Id="rId8" Target="../media/image149.png" Type="http://schemas.openxmlformats.org/officeDocument/2006/relationships/image"/><Relationship Id="rId9" Target="../media/image150.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52.png" Type="http://schemas.openxmlformats.org/officeDocument/2006/relationships/image"/><Relationship Id="rId20" Target="../media/image67.png" Type="http://schemas.openxmlformats.org/officeDocument/2006/relationships/image"/><Relationship Id="rId21" Target="../media/image68.sv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51.png" Type="http://schemas.openxmlformats.org/officeDocument/2006/relationships/image"/><Relationship Id="rId7" Target="../media/image152.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53.png" Type="http://schemas.openxmlformats.org/officeDocument/2006/relationships/image"/><Relationship Id="rId7" Target="../media/image154.png" Type="http://schemas.openxmlformats.org/officeDocument/2006/relationships/image"/><Relationship Id="rId8" Target="../media/image155.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56.png" Type="http://schemas.openxmlformats.org/officeDocument/2006/relationships/image"/><Relationship Id="rId7" Target="../media/image157.png" Type="http://schemas.openxmlformats.org/officeDocument/2006/relationships/image"/><Relationship Id="rId8" Target="../media/image158.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59.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5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23.png" Type="http://schemas.openxmlformats.org/officeDocument/2006/relationships/image"/><Relationship Id="rId20" Target="../media/image58.png" Type="http://schemas.openxmlformats.org/officeDocument/2006/relationships/image"/><Relationship Id="rId21" Target="../media/image59.svg" Type="http://schemas.openxmlformats.org/officeDocument/2006/relationships/image"/><Relationship Id="rId22" Target="../media/image60.png" Type="http://schemas.openxmlformats.org/officeDocument/2006/relationships/image"/><Relationship Id="rId23" Target="../media/image61.sv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52.png" Type="http://schemas.openxmlformats.org/officeDocument/2006/relationships/image"/><Relationship Id="rId20" Target="../media/image67.png" Type="http://schemas.openxmlformats.org/officeDocument/2006/relationships/image"/><Relationship Id="rId21" Target="../media/image68.sv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21.png" Type="http://schemas.openxmlformats.org/officeDocument/2006/relationships/image"/><Relationship Id="rId17" Target="../media/image22.svg" Type="http://schemas.openxmlformats.org/officeDocument/2006/relationships/image"/><Relationship Id="rId18" Target="../media/image67.png" Type="http://schemas.openxmlformats.org/officeDocument/2006/relationships/image"/><Relationship Id="rId19" Target="../media/image68.svg" Type="http://schemas.openxmlformats.org/officeDocument/2006/relationships/image"/><Relationship Id="rId2" Target="../media/image52.pn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21.png" Type="http://schemas.openxmlformats.org/officeDocument/2006/relationships/image"/><Relationship Id="rId17" Target="../media/image22.svg" Type="http://schemas.openxmlformats.org/officeDocument/2006/relationships/image"/><Relationship Id="rId18" Target="../media/image67.png" Type="http://schemas.openxmlformats.org/officeDocument/2006/relationships/image"/><Relationship Id="rId19" Target="../media/image68.svg" Type="http://schemas.openxmlformats.org/officeDocument/2006/relationships/image"/><Relationship Id="rId2" Target="../media/image52.png" Type="http://schemas.openxmlformats.org/officeDocument/2006/relationships/image"/><Relationship Id="rId3" Target="../media/image5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697624" y="516002"/>
            <a:ext cx="1173600" cy="2568850"/>
            <a:chOff x="0" y="0"/>
            <a:chExt cx="1564800" cy="3425133"/>
          </a:xfrm>
        </p:grpSpPr>
        <p:sp>
          <p:nvSpPr>
            <p:cNvPr name="Freeform 3" id="3"/>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151B46"/>
            </a:solidFill>
          </p:spPr>
        </p:sp>
      </p:grpSp>
      <p:sp>
        <p:nvSpPr>
          <p:cNvPr name="Freeform 4" id="4"/>
          <p:cNvSpPr/>
          <p:nvPr/>
        </p:nvSpPr>
        <p:spPr>
          <a:xfrm flipH="false" flipV="false" rot="0">
            <a:off x="-303038" y="4134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829110" y="6676058"/>
            <a:ext cx="3989400" cy="136200"/>
            <a:chOff x="0" y="0"/>
            <a:chExt cx="5319200" cy="181600"/>
          </a:xfrm>
        </p:grpSpPr>
        <p:sp>
          <p:nvSpPr>
            <p:cNvPr name="Freeform 6" id="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solidFill>
              <a:srgbClr val="8FFFFF"/>
            </a:solidFill>
          </p:spPr>
        </p:sp>
      </p:grpSp>
      <p:sp>
        <p:nvSpPr>
          <p:cNvPr name="Freeform 7" id="7"/>
          <p:cNvSpPr/>
          <p:nvPr/>
        </p:nvSpPr>
        <p:spPr>
          <a:xfrm flipH="false" flipV="false" rot="0">
            <a:off x="-1617556" y="8258960"/>
            <a:ext cx="3684130" cy="432086"/>
          </a:xfrm>
          <a:custGeom>
            <a:avLst/>
            <a:gdLst/>
            <a:ahLst/>
            <a:cxnLst/>
            <a:rect r="r" b="b" t="t" l="l"/>
            <a:pathLst>
              <a:path h="432086" w="3684130">
                <a:moveTo>
                  <a:pt x="0" y="0"/>
                </a:moveTo>
                <a:lnTo>
                  <a:pt x="3684130" y="0"/>
                </a:lnTo>
                <a:lnTo>
                  <a:pt x="3684130" y="432086"/>
                </a:lnTo>
                <a:lnTo>
                  <a:pt x="0" y="432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10800000">
            <a:off x="16055290" y="4957958"/>
            <a:ext cx="3989400" cy="136200"/>
            <a:chOff x="0" y="0"/>
            <a:chExt cx="5319200" cy="181600"/>
          </a:xfrm>
        </p:grpSpPr>
        <p:sp>
          <p:nvSpPr>
            <p:cNvPr name="Freeform 9" id="9"/>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solidFill>
              <a:srgbClr val="8FFFFF"/>
            </a:solidFill>
          </p:spPr>
        </p:sp>
      </p:grpSp>
      <p:grpSp>
        <p:nvGrpSpPr>
          <p:cNvPr name="Group 10" id="10"/>
          <p:cNvGrpSpPr/>
          <p:nvPr/>
        </p:nvGrpSpPr>
        <p:grpSpPr>
          <a:xfrm rot="-10800000">
            <a:off x="17114422" y="7718150"/>
            <a:ext cx="1173600" cy="2568850"/>
            <a:chOff x="0" y="0"/>
            <a:chExt cx="1564800" cy="3425133"/>
          </a:xfrm>
        </p:grpSpPr>
        <p:sp>
          <p:nvSpPr>
            <p:cNvPr name="Freeform 11" id="11"/>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151B46"/>
            </a:solidFill>
          </p:spPr>
        </p:sp>
      </p:grpSp>
      <p:grpSp>
        <p:nvGrpSpPr>
          <p:cNvPr name="Group 12" id="12"/>
          <p:cNvGrpSpPr/>
          <p:nvPr/>
        </p:nvGrpSpPr>
        <p:grpSpPr>
          <a:xfrm rot="5400000">
            <a:off x="16412324" y="-697622"/>
            <a:ext cx="1173600" cy="2568850"/>
            <a:chOff x="0" y="0"/>
            <a:chExt cx="1564800" cy="3425133"/>
          </a:xfrm>
        </p:grpSpPr>
        <p:sp>
          <p:nvSpPr>
            <p:cNvPr name="Freeform 13" id="13"/>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151B46"/>
            </a:solidFill>
          </p:spPr>
        </p:sp>
      </p:grpSp>
      <p:sp>
        <p:nvSpPr>
          <p:cNvPr name="Freeform 14" id="14"/>
          <p:cNvSpPr/>
          <p:nvPr/>
        </p:nvSpPr>
        <p:spPr>
          <a:xfrm flipH="false" flipV="false" rot="0">
            <a:off x="15606564" y="1976874"/>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991978" y="34270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6534784" y="646213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5802551" y="9053215"/>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34016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5400000">
            <a:off x="10915190" y="-983992"/>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solidFill>
              <a:srgbClr val="8FFFFF"/>
            </a:solidFill>
          </p:spPr>
        </p:sp>
      </p:grpSp>
      <p:grpSp>
        <p:nvGrpSpPr>
          <p:cNvPr name="Group 21" id="21"/>
          <p:cNvGrpSpPr/>
          <p:nvPr/>
        </p:nvGrpSpPr>
        <p:grpSpPr>
          <a:xfrm rot="5400000">
            <a:off x="11473790" y="-377792"/>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solidFill>
              <a:srgbClr val="8FFFFF"/>
            </a:solidFill>
          </p:spPr>
        </p:sp>
      </p:grpSp>
      <p:grpSp>
        <p:nvGrpSpPr>
          <p:cNvPr name="Group 23" id="23"/>
          <p:cNvGrpSpPr/>
          <p:nvPr/>
        </p:nvGrpSpPr>
        <p:grpSpPr>
          <a:xfrm rot="-10800000">
            <a:off x="2047524" y="8778928"/>
            <a:ext cx="1173600" cy="2568850"/>
            <a:chOff x="0" y="0"/>
            <a:chExt cx="1564800" cy="3425133"/>
          </a:xfrm>
        </p:grpSpPr>
        <p:sp>
          <p:nvSpPr>
            <p:cNvPr name="Freeform 24" id="24"/>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151B46"/>
            </a:solidFill>
          </p:spPr>
        </p:sp>
      </p:grpSp>
      <p:sp>
        <p:nvSpPr>
          <p:cNvPr name="Freeform 25" id="25"/>
          <p:cNvSpPr/>
          <p:nvPr/>
        </p:nvSpPr>
        <p:spPr>
          <a:xfrm flipH="false" flipV="false" rot="0">
            <a:off x="8828315" y="8218537"/>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6" id="26"/>
          <p:cNvGrpSpPr/>
          <p:nvPr/>
        </p:nvGrpSpPr>
        <p:grpSpPr>
          <a:xfrm rot="-5400000">
            <a:off x="697624" y="516002"/>
            <a:ext cx="1173600" cy="2568850"/>
            <a:chOff x="0" y="0"/>
            <a:chExt cx="1564800" cy="3425133"/>
          </a:xfrm>
        </p:grpSpPr>
        <p:sp>
          <p:nvSpPr>
            <p:cNvPr name="Freeform 27" id="27"/>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95FFAE"/>
            </a:solidFill>
          </p:spPr>
        </p:sp>
      </p:grpSp>
      <p:grpSp>
        <p:nvGrpSpPr>
          <p:cNvPr name="Group 28" id="28"/>
          <p:cNvGrpSpPr/>
          <p:nvPr/>
        </p:nvGrpSpPr>
        <p:grpSpPr>
          <a:xfrm rot="-10800000">
            <a:off x="17114422" y="7718150"/>
            <a:ext cx="1173600" cy="2568850"/>
            <a:chOff x="0" y="0"/>
            <a:chExt cx="1564800" cy="3425133"/>
          </a:xfrm>
        </p:grpSpPr>
        <p:sp>
          <p:nvSpPr>
            <p:cNvPr name="Freeform 29" id="29"/>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95FFAE"/>
            </a:solidFill>
          </p:spPr>
        </p:sp>
      </p:grpSp>
      <p:grpSp>
        <p:nvGrpSpPr>
          <p:cNvPr name="Group 30" id="30"/>
          <p:cNvGrpSpPr/>
          <p:nvPr/>
        </p:nvGrpSpPr>
        <p:grpSpPr>
          <a:xfrm rot="5400000">
            <a:off x="16412324" y="-697622"/>
            <a:ext cx="1173600" cy="2568850"/>
            <a:chOff x="0" y="0"/>
            <a:chExt cx="1564800" cy="3425133"/>
          </a:xfrm>
        </p:grpSpPr>
        <p:sp>
          <p:nvSpPr>
            <p:cNvPr name="Freeform 31" id="31"/>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95FFAE"/>
            </a:solidFill>
          </p:spPr>
        </p:sp>
      </p:grpSp>
      <p:grpSp>
        <p:nvGrpSpPr>
          <p:cNvPr name="Group 32" id="32"/>
          <p:cNvGrpSpPr/>
          <p:nvPr/>
        </p:nvGrpSpPr>
        <p:grpSpPr>
          <a:xfrm rot="-5400000">
            <a:off x="697624" y="516002"/>
            <a:ext cx="1173600" cy="2568850"/>
            <a:chOff x="0" y="0"/>
            <a:chExt cx="1564800" cy="3425133"/>
          </a:xfrm>
        </p:grpSpPr>
        <p:sp>
          <p:nvSpPr>
            <p:cNvPr name="Freeform 33" id="33"/>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151B46"/>
            </a:solidFill>
          </p:spPr>
        </p:sp>
      </p:grpSp>
      <p:grpSp>
        <p:nvGrpSpPr>
          <p:cNvPr name="Group 34" id="34"/>
          <p:cNvGrpSpPr/>
          <p:nvPr/>
        </p:nvGrpSpPr>
        <p:grpSpPr>
          <a:xfrm rot="-10800000">
            <a:off x="17114422" y="7718150"/>
            <a:ext cx="1173600" cy="2568850"/>
            <a:chOff x="0" y="0"/>
            <a:chExt cx="1564800" cy="3425133"/>
          </a:xfrm>
        </p:grpSpPr>
        <p:sp>
          <p:nvSpPr>
            <p:cNvPr name="Freeform 35" id="3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151B46"/>
            </a:solidFill>
          </p:spPr>
        </p:sp>
      </p:grpSp>
      <p:grpSp>
        <p:nvGrpSpPr>
          <p:cNvPr name="Group 36" id="36"/>
          <p:cNvGrpSpPr/>
          <p:nvPr/>
        </p:nvGrpSpPr>
        <p:grpSpPr>
          <a:xfrm rot="5400000">
            <a:off x="16412324" y="-697622"/>
            <a:ext cx="1173600" cy="2568850"/>
            <a:chOff x="0" y="0"/>
            <a:chExt cx="1564800" cy="3425133"/>
          </a:xfrm>
        </p:grpSpPr>
        <p:sp>
          <p:nvSpPr>
            <p:cNvPr name="Freeform 37" id="37"/>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151B46"/>
            </a:solidFill>
          </p:spPr>
        </p:sp>
      </p:grpSp>
      <p:grpSp>
        <p:nvGrpSpPr>
          <p:cNvPr name="Group 38" id="38"/>
          <p:cNvGrpSpPr/>
          <p:nvPr/>
        </p:nvGrpSpPr>
        <p:grpSpPr>
          <a:xfrm rot="-5400000">
            <a:off x="697624" y="516002"/>
            <a:ext cx="1173600" cy="2568850"/>
            <a:chOff x="0" y="0"/>
            <a:chExt cx="1564800" cy="3425133"/>
          </a:xfrm>
        </p:grpSpPr>
        <p:sp>
          <p:nvSpPr>
            <p:cNvPr name="Freeform 39" id="39"/>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95FFAE"/>
            </a:solidFill>
          </p:spPr>
        </p:sp>
      </p:grpSp>
      <p:grpSp>
        <p:nvGrpSpPr>
          <p:cNvPr name="Group 40" id="40"/>
          <p:cNvGrpSpPr/>
          <p:nvPr/>
        </p:nvGrpSpPr>
        <p:grpSpPr>
          <a:xfrm rot="-10800000">
            <a:off x="17114422" y="7718150"/>
            <a:ext cx="1173600" cy="2568850"/>
            <a:chOff x="0" y="0"/>
            <a:chExt cx="1564800" cy="3425133"/>
          </a:xfrm>
        </p:grpSpPr>
        <p:sp>
          <p:nvSpPr>
            <p:cNvPr name="Freeform 41" id="41"/>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95FFAE"/>
            </a:solidFill>
          </p:spPr>
        </p:sp>
      </p:grpSp>
      <p:grpSp>
        <p:nvGrpSpPr>
          <p:cNvPr name="Group 42" id="42"/>
          <p:cNvGrpSpPr/>
          <p:nvPr/>
        </p:nvGrpSpPr>
        <p:grpSpPr>
          <a:xfrm rot="5400000">
            <a:off x="16412324" y="-697622"/>
            <a:ext cx="1173600" cy="2568850"/>
            <a:chOff x="0" y="0"/>
            <a:chExt cx="1564800" cy="3425133"/>
          </a:xfrm>
        </p:grpSpPr>
        <p:sp>
          <p:nvSpPr>
            <p:cNvPr name="Freeform 43" id="43"/>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95FFAE"/>
            </a:solidFill>
          </p:spPr>
        </p:sp>
      </p:grpSp>
      <p:grpSp>
        <p:nvGrpSpPr>
          <p:cNvPr name="Group 44" id="44"/>
          <p:cNvGrpSpPr/>
          <p:nvPr/>
        </p:nvGrpSpPr>
        <p:grpSpPr>
          <a:xfrm rot="-5400000">
            <a:off x="697624" y="516002"/>
            <a:ext cx="1173600" cy="2568850"/>
            <a:chOff x="0" y="0"/>
            <a:chExt cx="1564800" cy="3425133"/>
          </a:xfrm>
        </p:grpSpPr>
        <p:sp>
          <p:nvSpPr>
            <p:cNvPr name="Freeform 45" id="4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151B46"/>
            </a:solidFill>
          </p:spPr>
        </p:sp>
      </p:grpSp>
      <p:grpSp>
        <p:nvGrpSpPr>
          <p:cNvPr name="Group 46" id="46"/>
          <p:cNvGrpSpPr/>
          <p:nvPr/>
        </p:nvGrpSpPr>
        <p:grpSpPr>
          <a:xfrm rot="-10800000">
            <a:off x="17114422" y="7718150"/>
            <a:ext cx="1173600" cy="2568850"/>
            <a:chOff x="0" y="0"/>
            <a:chExt cx="1564800" cy="3425133"/>
          </a:xfrm>
        </p:grpSpPr>
        <p:sp>
          <p:nvSpPr>
            <p:cNvPr name="Freeform 47" id="47"/>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151B46"/>
            </a:solidFill>
          </p:spPr>
        </p:sp>
      </p:grpSp>
      <p:grpSp>
        <p:nvGrpSpPr>
          <p:cNvPr name="Group 48" id="48"/>
          <p:cNvGrpSpPr/>
          <p:nvPr/>
        </p:nvGrpSpPr>
        <p:grpSpPr>
          <a:xfrm rot="5400000">
            <a:off x="16412324" y="-697622"/>
            <a:ext cx="1173600" cy="2568850"/>
            <a:chOff x="0" y="0"/>
            <a:chExt cx="1564800" cy="3425133"/>
          </a:xfrm>
        </p:grpSpPr>
        <p:sp>
          <p:nvSpPr>
            <p:cNvPr name="Freeform 49" id="49"/>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solidFill>
              <a:srgbClr val="151B46"/>
            </a:solidFill>
          </p:spPr>
        </p:sp>
      </p:grpSp>
      <p:sp>
        <p:nvSpPr>
          <p:cNvPr name="Freeform 50" id="50"/>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1" id="51"/>
          <p:cNvSpPr/>
          <p:nvPr/>
        </p:nvSpPr>
        <p:spPr>
          <a:xfrm flipH="false" flipV="false" rot="0">
            <a:off x="-22" y="15583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52" id="52"/>
          <p:cNvGrpSpPr/>
          <p:nvPr/>
        </p:nvGrpSpPr>
        <p:grpSpPr>
          <a:xfrm rot="0">
            <a:off x="-2222910" y="6117458"/>
            <a:ext cx="3989400" cy="136200"/>
            <a:chOff x="0" y="0"/>
            <a:chExt cx="5319200" cy="181600"/>
          </a:xfrm>
        </p:grpSpPr>
        <p:sp>
          <p:nvSpPr>
            <p:cNvPr name="Freeform 53" id="53"/>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solidFill>
              <a:srgbClr val="8FFFFF"/>
            </a:solidFill>
          </p:spPr>
        </p:sp>
      </p:grpSp>
      <p:grpSp>
        <p:nvGrpSpPr>
          <p:cNvPr name="Group 54" id="54"/>
          <p:cNvGrpSpPr/>
          <p:nvPr/>
        </p:nvGrpSpPr>
        <p:grpSpPr>
          <a:xfrm rot="0">
            <a:off x="4261500" y="6659946"/>
            <a:ext cx="9765000" cy="799800"/>
            <a:chOff x="0" y="0"/>
            <a:chExt cx="13020000" cy="1066400"/>
          </a:xfrm>
        </p:grpSpPr>
        <p:sp>
          <p:nvSpPr>
            <p:cNvPr name="Freeform 55" id="55"/>
            <p:cNvSpPr/>
            <p:nvPr/>
          </p:nvSpPr>
          <p:spPr>
            <a:xfrm flipH="false" flipV="false" rot="0">
              <a:off x="0" y="0"/>
              <a:ext cx="13019914" cy="1066419"/>
            </a:xfrm>
            <a:custGeom>
              <a:avLst/>
              <a:gdLst/>
              <a:ahLst/>
              <a:cxnLst/>
              <a:rect r="r" b="b" t="t" l="l"/>
              <a:pathLst>
                <a:path h="1066419" w="13019914">
                  <a:moveTo>
                    <a:pt x="0" y="533146"/>
                  </a:moveTo>
                  <a:cubicBezTo>
                    <a:pt x="0" y="238760"/>
                    <a:pt x="238760" y="0"/>
                    <a:pt x="533146" y="0"/>
                  </a:cubicBezTo>
                  <a:lnTo>
                    <a:pt x="12486767" y="0"/>
                  </a:lnTo>
                  <a:cubicBezTo>
                    <a:pt x="12781280" y="0"/>
                    <a:pt x="13019914" y="238760"/>
                    <a:pt x="13019914" y="533146"/>
                  </a:cubicBezTo>
                  <a:cubicBezTo>
                    <a:pt x="13019914" y="827532"/>
                    <a:pt x="12781153" y="1066292"/>
                    <a:pt x="12486767" y="1066292"/>
                  </a:cubicBezTo>
                  <a:lnTo>
                    <a:pt x="533146" y="1066292"/>
                  </a:lnTo>
                  <a:cubicBezTo>
                    <a:pt x="238760" y="1066419"/>
                    <a:pt x="0" y="827659"/>
                    <a:pt x="0" y="533146"/>
                  </a:cubicBezTo>
                  <a:close/>
                </a:path>
              </a:pathLst>
            </a:custGeom>
            <a:solidFill>
              <a:srgbClr val="8FFFFF"/>
            </a:solidFill>
          </p:spPr>
        </p:sp>
      </p:grpSp>
      <p:sp>
        <p:nvSpPr>
          <p:cNvPr name="TextBox 56" id="56"/>
          <p:cNvSpPr txBox="true"/>
          <p:nvPr/>
        </p:nvSpPr>
        <p:spPr>
          <a:xfrm rot="0">
            <a:off x="4687725" y="6836008"/>
            <a:ext cx="8912550" cy="438150"/>
          </a:xfrm>
          <a:prstGeom prst="rect">
            <a:avLst/>
          </a:prstGeom>
        </p:spPr>
        <p:txBody>
          <a:bodyPr anchor="t" rtlCol="false" tIns="0" lIns="0" bIns="0" rIns="0">
            <a:spAutoFit/>
          </a:bodyPr>
          <a:lstStyle/>
          <a:p>
            <a:pPr algn="ctr">
              <a:lnSpc>
                <a:spcPts val="3407"/>
              </a:lnSpc>
            </a:pPr>
            <a:r>
              <a:rPr lang="en-US" sz="2839">
                <a:solidFill>
                  <a:srgbClr val="000000"/>
                </a:solidFill>
                <a:latin typeface="PT Sans"/>
              </a:rPr>
              <a:t>Workshop Administrasi Jaringan</a:t>
            </a:r>
          </a:p>
        </p:txBody>
      </p:sp>
      <p:sp>
        <p:nvSpPr>
          <p:cNvPr name="Freeform 57" id="57"/>
          <p:cNvSpPr/>
          <p:nvPr/>
        </p:nvSpPr>
        <p:spPr>
          <a:xfrm flipH="false" flipV="false" rot="0">
            <a:off x="4261478" y="867200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58" id="58"/>
          <p:cNvSpPr/>
          <p:nvPr/>
        </p:nvSpPr>
        <p:spPr>
          <a:xfrm flipH="false" flipV="false" rot="0">
            <a:off x="4369562" y="15392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9" id="59"/>
          <p:cNvSpPr/>
          <p:nvPr/>
        </p:nvSpPr>
        <p:spPr>
          <a:xfrm flipH="false" flipV="false" rot="0">
            <a:off x="9010334" y="1129256"/>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60" id="60"/>
          <p:cNvSpPr/>
          <p:nvPr/>
        </p:nvSpPr>
        <p:spPr>
          <a:xfrm flipH="false" flipV="false" rot="0">
            <a:off x="10894602" y="90722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61" id="61"/>
          <p:cNvSpPr txBox="true"/>
          <p:nvPr/>
        </p:nvSpPr>
        <p:spPr>
          <a:xfrm rot="0">
            <a:off x="2726625" y="2588298"/>
            <a:ext cx="12834750" cy="3132430"/>
          </a:xfrm>
          <a:prstGeom prst="rect">
            <a:avLst/>
          </a:prstGeom>
        </p:spPr>
        <p:txBody>
          <a:bodyPr anchor="t" rtlCol="false" tIns="0" lIns="0" bIns="0" rIns="0">
            <a:spAutoFit/>
          </a:bodyPr>
          <a:lstStyle/>
          <a:p>
            <a:pPr algn="ctr">
              <a:lnSpc>
                <a:spcPts val="12058"/>
              </a:lnSpc>
            </a:pPr>
            <a:r>
              <a:rPr lang="en-US" sz="11165">
                <a:solidFill>
                  <a:srgbClr val="FFFFFF"/>
                </a:solidFill>
                <a:latin typeface="Arimo Bold"/>
              </a:rPr>
              <a:t>Dasar System </a:t>
            </a:r>
          </a:p>
          <a:p>
            <a:pPr algn="ctr">
              <a:lnSpc>
                <a:spcPts val="12058"/>
              </a:lnSpc>
            </a:pPr>
            <a:r>
              <a:rPr lang="en-US" sz="11165">
                <a:solidFill>
                  <a:srgbClr val="FFFFFF"/>
                </a:solidFill>
                <a:latin typeface="Arimo Bold"/>
              </a:rPr>
              <a:t>Administrasi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0">
            <a:off x="6783576" y="8186800"/>
            <a:ext cx="4720800" cy="799800"/>
            <a:chOff x="0" y="0"/>
            <a:chExt cx="6294400" cy="1066400"/>
          </a:xfrm>
        </p:grpSpPr>
        <p:sp>
          <p:nvSpPr>
            <p:cNvPr name="Freeform 14" id="14"/>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15" id="15"/>
          <p:cNvSpPr txBox="true"/>
          <p:nvPr/>
        </p:nvSpPr>
        <p:spPr>
          <a:xfrm rot="0">
            <a:off x="1517625" y="1141650"/>
            <a:ext cx="15252750" cy="9911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Contoh Modifikasi Repository </a:t>
            </a:r>
          </a:p>
        </p:txBody>
      </p:sp>
      <p:sp>
        <p:nvSpPr>
          <p:cNvPr name="TextBox 16" id="16"/>
          <p:cNvSpPr txBox="true"/>
          <p:nvPr/>
        </p:nvSpPr>
        <p:spPr>
          <a:xfrm rot="0">
            <a:off x="66134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sources.list</a:t>
            </a:r>
          </a:p>
        </p:txBody>
      </p:sp>
      <p:grpSp>
        <p:nvGrpSpPr>
          <p:cNvPr name="Group 17" id="17"/>
          <p:cNvGrpSpPr/>
          <p:nvPr/>
        </p:nvGrpSpPr>
        <p:grpSpPr>
          <a:xfrm rot="-10800000">
            <a:off x="15618364" y="346005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9" id="19"/>
          <p:cNvGrpSpPr/>
          <p:nvPr/>
        </p:nvGrpSpPr>
        <p:grpSpPr>
          <a:xfrm rot="-10800000">
            <a:off x="16130950" y="3780150"/>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21" id="21"/>
          <p:cNvGrpSpPr/>
          <p:nvPr/>
        </p:nvGrpSpPr>
        <p:grpSpPr>
          <a:xfrm rot="-10800000">
            <a:off x="-1729624" y="851857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23" id="23"/>
          <p:cNvSpPr/>
          <p:nvPr/>
        </p:nvSpPr>
        <p:spPr>
          <a:xfrm flipH="false" flipV="false" rot="0">
            <a:off x="5993624" y="3369600"/>
            <a:ext cx="6300738" cy="4613952"/>
          </a:xfrm>
          <a:custGeom>
            <a:avLst/>
            <a:gdLst/>
            <a:ahLst/>
            <a:cxnLst/>
            <a:rect r="r" b="b" t="t" l="l"/>
            <a:pathLst>
              <a:path h="4613952" w="6300738">
                <a:moveTo>
                  <a:pt x="0" y="0"/>
                </a:moveTo>
                <a:lnTo>
                  <a:pt x="6300738" y="0"/>
                </a:lnTo>
                <a:lnTo>
                  <a:pt x="6300738" y="4613952"/>
                </a:lnTo>
                <a:lnTo>
                  <a:pt x="0" y="4613952"/>
                </a:lnTo>
                <a:lnTo>
                  <a:pt x="0" y="0"/>
                </a:lnTo>
                <a:close/>
              </a:path>
            </a:pathLst>
          </a:custGeom>
          <a:blipFill>
            <a:blip r:embed="rId18"/>
            <a:stretch>
              <a:fillRect l="0" t="0" r="0" b="0"/>
            </a:stretch>
          </a:blipFill>
        </p:spPr>
      </p:sp>
      <p:sp>
        <p:nvSpPr>
          <p:cNvPr name="TextBox 24" id="24"/>
          <p:cNvSpPr txBox="true"/>
          <p:nvPr/>
        </p:nvSpPr>
        <p:spPr>
          <a:xfrm rot="0">
            <a:off x="4891125" y="2315641"/>
            <a:ext cx="8505750" cy="962550"/>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contoh menambahkan packages gratis menambahkan deb lalu sources link dari packagenya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8578" y="3677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5400000">
            <a:off x="697636" y="7812246"/>
            <a:ext cx="1173600" cy="2568850"/>
            <a:chOff x="0" y="0"/>
            <a:chExt cx="1564800" cy="3425133"/>
          </a:xfrm>
        </p:grpSpPr>
        <p:sp>
          <p:nvSpPr>
            <p:cNvPr name="Freeform 6" id="6"/>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grpSp>
        <p:nvGrpSpPr>
          <p:cNvPr name="Group 7" id="7"/>
          <p:cNvGrpSpPr/>
          <p:nvPr/>
        </p:nvGrpSpPr>
        <p:grpSpPr>
          <a:xfrm rot="5400000">
            <a:off x="-1124410" y="-679192"/>
            <a:ext cx="3989400" cy="136200"/>
            <a:chOff x="0" y="0"/>
            <a:chExt cx="5319200" cy="181600"/>
          </a:xfrm>
        </p:grpSpPr>
        <p:sp>
          <p:nvSpPr>
            <p:cNvPr name="Freeform 8" id="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9" id="9"/>
          <p:cNvGrpSpPr/>
          <p:nvPr/>
        </p:nvGrpSpPr>
        <p:grpSpPr>
          <a:xfrm rot="5400000">
            <a:off x="-565810" y="-72992"/>
            <a:ext cx="3989400" cy="136200"/>
            <a:chOff x="0" y="0"/>
            <a:chExt cx="5319200" cy="181600"/>
          </a:xfrm>
        </p:grpSpPr>
        <p:sp>
          <p:nvSpPr>
            <p:cNvPr name="Freeform 10" id="1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1" id="11"/>
          <p:cNvGrpSpPr/>
          <p:nvPr/>
        </p:nvGrpSpPr>
        <p:grpSpPr>
          <a:xfrm rot="-10800000">
            <a:off x="5782940" y="9684458"/>
            <a:ext cx="3989400" cy="136200"/>
            <a:chOff x="0" y="0"/>
            <a:chExt cx="5319200" cy="181600"/>
          </a:xfrm>
        </p:grpSpPr>
        <p:sp>
          <p:nvSpPr>
            <p:cNvPr name="Freeform 12" id="1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3" id="13"/>
          <p:cNvGrpSpPr/>
          <p:nvPr/>
        </p:nvGrpSpPr>
        <p:grpSpPr>
          <a:xfrm rot="0">
            <a:off x="17071150" y="-22"/>
            <a:ext cx="1173600" cy="2568850"/>
            <a:chOff x="0" y="0"/>
            <a:chExt cx="1564800" cy="3425133"/>
          </a:xfrm>
        </p:grpSpPr>
        <p:sp>
          <p:nvSpPr>
            <p:cNvPr name="Freeform 14" id="14"/>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15" id="15"/>
          <p:cNvSpPr/>
          <p:nvPr/>
        </p:nvSpPr>
        <p:spPr>
          <a:xfrm flipH="false" flipV="false" rot="0">
            <a:off x="15776968" y="68242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254134" y="4343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93452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0">
            <a:off x="16369890" y="9231758"/>
            <a:ext cx="3989400" cy="136200"/>
            <a:chOff x="0" y="0"/>
            <a:chExt cx="5319200" cy="181600"/>
          </a:xfrm>
        </p:grpSpPr>
        <p:sp>
          <p:nvSpPr>
            <p:cNvPr name="Freeform 19" id="19"/>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0" id="20"/>
          <p:cNvGrpSpPr/>
          <p:nvPr/>
        </p:nvGrpSpPr>
        <p:grpSpPr>
          <a:xfrm rot="0">
            <a:off x="15763690" y="8673158"/>
            <a:ext cx="3989400" cy="136200"/>
            <a:chOff x="0" y="0"/>
            <a:chExt cx="5319200" cy="181600"/>
          </a:xfrm>
        </p:grpSpPr>
        <p:sp>
          <p:nvSpPr>
            <p:cNvPr name="Freeform 21" id="21"/>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2" id="22"/>
          <p:cNvGrpSpPr/>
          <p:nvPr/>
        </p:nvGrpSpPr>
        <p:grpSpPr>
          <a:xfrm rot="0">
            <a:off x="1426200" y="6787350"/>
            <a:ext cx="9459000" cy="876000"/>
            <a:chOff x="0" y="0"/>
            <a:chExt cx="12612000" cy="1168000"/>
          </a:xfrm>
        </p:grpSpPr>
        <p:sp>
          <p:nvSpPr>
            <p:cNvPr name="Freeform 23" id="23"/>
            <p:cNvSpPr/>
            <p:nvPr/>
          </p:nvSpPr>
          <p:spPr>
            <a:xfrm flipH="false" flipV="false" rot="0">
              <a:off x="0" y="0"/>
              <a:ext cx="12611862" cy="1168019"/>
            </a:xfrm>
            <a:custGeom>
              <a:avLst/>
              <a:gdLst/>
              <a:ahLst/>
              <a:cxnLst/>
              <a:rect r="r" b="b" t="t" l="l"/>
              <a:pathLst>
                <a:path h="1168019" w="12611862">
                  <a:moveTo>
                    <a:pt x="0" y="583946"/>
                  </a:moveTo>
                  <a:cubicBezTo>
                    <a:pt x="0" y="261493"/>
                    <a:pt x="261493" y="0"/>
                    <a:pt x="583946" y="0"/>
                  </a:cubicBezTo>
                  <a:lnTo>
                    <a:pt x="12027915" y="0"/>
                  </a:lnTo>
                  <a:cubicBezTo>
                    <a:pt x="12350496" y="0"/>
                    <a:pt x="12611862" y="261493"/>
                    <a:pt x="12611862" y="583946"/>
                  </a:cubicBezTo>
                  <a:cubicBezTo>
                    <a:pt x="12611862" y="906399"/>
                    <a:pt x="12350369" y="1167892"/>
                    <a:pt x="12027915" y="1167892"/>
                  </a:cubicBezTo>
                  <a:lnTo>
                    <a:pt x="583946" y="1167892"/>
                  </a:lnTo>
                  <a:cubicBezTo>
                    <a:pt x="261493" y="1168019"/>
                    <a:pt x="0" y="906526"/>
                    <a:pt x="0" y="583946"/>
                  </a:cubicBezTo>
                  <a:close/>
                </a:path>
              </a:pathLst>
            </a:custGeom>
            <a:gradFill rotWithShape="true">
              <a:gsLst>
                <a:gs pos="0">
                  <a:srgbClr val="151B46">
                    <a:alpha val="100000"/>
                  </a:srgbClr>
                </a:gs>
                <a:gs pos="100000">
                  <a:srgbClr val="8FFFFF">
                    <a:alpha val="100000"/>
                  </a:srgbClr>
                </a:gs>
              </a:gsLst>
              <a:lin ang="1189947"/>
            </a:gradFill>
          </p:spPr>
        </p:sp>
      </p:grpSp>
      <p:sp>
        <p:nvSpPr>
          <p:cNvPr name="TextBox 24" id="24"/>
          <p:cNvSpPr txBox="true"/>
          <p:nvPr/>
        </p:nvSpPr>
        <p:spPr>
          <a:xfrm rot="0">
            <a:off x="1277916" y="1924244"/>
            <a:ext cx="14949750" cy="4924425"/>
          </a:xfrm>
          <a:prstGeom prst="rect">
            <a:avLst/>
          </a:prstGeom>
        </p:spPr>
        <p:txBody>
          <a:bodyPr anchor="t" rtlCol="false" tIns="0" lIns="0" bIns="0" rIns="0">
            <a:spAutoFit/>
          </a:bodyPr>
          <a:lstStyle/>
          <a:p>
            <a:pPr algn="l">
              <a:lnSpc>
                <a:spcPts val="19200"/>
              </a:lnSpc>
            </a:pPr>
            <a:r>
              <a:rPr lang="en-US" sz="16000">
                <a:solidFill>
                  <a:srgbClr val="8FFFFF"/>
                </a:solidFill>
                <a:latin typeface="Arimo Bold"/>
              </a:rPr>
              <a:t>APT TERMINAL</a:t>
            </a:r>
          </a:p>
        </p:txBody>
      </p:sp>
      <p:sp>
        <p:nvSpPr>
          <p:cNvPr name="TextBox 25" id="25"/>
          <p:cNvSpPr txBox="true"/>
          <p:nvPr/>
        </p:nvSpPr>
        <p:spPr>
          <a:xfrm rot="0">
            <a:off x="1820475" y="6962850"/>
            <a:ext cx="9105150" cy="515475"/>
          </a:xfrm>
          <a:prstGeom prst="rect">
            <a:avLst/>
          </a:prstGeom>
        </p:spPr>
        <p:txBody>
          <a:bodyPr anchor="t" rtlCol="false" tIns="0" lIns="0" bIns="0" rIns="0">
            <a:spAutoFit/>
          </a:bodyPr>
          <a:lstStyle/>
          <a:p>
            <a:pPr algn="l">
              <a:lnSpc>
                <a:spcPts val="4320"/>
              </a:lnSpc>
            </a:pPr>
            <a:r>
              <a:rPr lang="en-US" sz="3600">
                <a:solidFill>
                  <a:srgbClr val="FFFFFF"/>
                </a:solidFill>
                <a:latin typeface="PT Sans"/>
              </a:rPr>
              <a:t>APT Di Terminal Debian</a:t>
            </a:r>
          </a:p>
        </p:txBody>
      </p:sp>
      <p:sp>
        <p:nvSpPr>
          <p:cNvPr name="TextBox 26" id="26"/>
          <p:cNvSpPr txBox="true"/>
          <p:nvPr/>
        </p:nvSpPr>
        <p:spPr>
          <a:xfrm rot="0">
            <a:off x="14167000" y="3610513"/>
            <a:ext cx="4077750" cy="2495550"/>
          </a:xfrm>
          <a:prstGeom prst="rect">
            <a:avLst/>
          </a:prstGeom>
        </p:spPr>
        <p:txBody>
          <a:bodyPr anchor="t" rtlCol="false" tIns="0" lIns="0" bIns="0" rIns="0">
            <a:spAutoFit/>
          </a:bodyPr>
          <a:lstStyle/>
          <a:p>
            <a:pPr algn="l">
              <a:lnSpc>
                <a:spcPts val="19200"/>
              </a:lnSpc>
            </a:pPr>
            <a:r>
              <a:rPr lang="en-US" sz="16000">
                <a:solidFill>
                  <a:srgbClr val="8FFFFF"/>
                </a:solidFill>
                <a:latin typeface="Arimo Bold"/>
              </a:rPr>
              <a:t>02</a:t>
            </a:r>
          </a:p>
        </p:txBody>
      </p:sp>
      <p:sp>
        <p:nvSpPr>
          <p:cNvPr name="Freeform 27" id="27"/>
          <p:cNvSpPr/>
          <p:nvPr/>
        </p:nvSpPr>
        <p:spPr>
          <a:xfrm flipH="false" flipV="false" rot="0">
            <a:off x="15344404" y="72103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5397162" y="8445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1553634" y="266513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0" id="30"/>
          <p:cNvSpPr/>
          <p:nvPr/>
        </p:nvSpPr>
        <p:spPr>
          <a:xfrm flipH="false" flipV="false" rot="0">
            <a:off x="10589802" y="87674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1" id="31"/>
          <p:cNvSpPr/>
          <p:nvPr/>
        </p:nvSpPr>
        <p:spPr>
          <a:xfrm flipH="false" flipV="false" rot="0">
            <a:off x="5243878" y="1348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2" id="32"/>
          <p:cNvSpPr/>
          <p:nvPr/>
        </p:nvSpPr>
        <p:spPr>
          <a:xfrm flipH="false" flipV="false" rot="0">
            <a:off x="15325334" y="3788408"/>
            <a:ext cx="3684132" cy="631386"/>
          </a:xfrm>
          <a:custGeom>
            <a:avLst/>
            <a:gdLst/>
            <a:ahLst/>
            <a:cxnLst/>
            <a:rect r="r" b="b" t="t" l="l"/>
            <a:pathLst>
              <a:path h="631386" w="3684132">
                <a:moveTo>
                  <a:pt x="0" y="0"/>
                </a:moveTo>
                <a:lnTo>
                  <a:pt x="3684132" y="0"/>
                </a:lnTo>
                <a:lnTo>
                  <a:pt x="3684132" y="631386"/>
                </a:lnTo>
                <a:lnTo>
                  <a:pt x="0" y="63138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3" id="33"/>
          <p:cNvSpPr/>
          <p:nvPr/>
        </p:nvSpPr>
        <p:spPr>
          <a:xfrm flipH="false" flipV="false" rot="0">
            <a:off x="7145912" y="35235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0">
            <a:off x="3670876" y="8186800"/>
            <a:ext cx="4720800" cy="799800"/>
            <a:chOff x="0" y="0"/>
            <a:chExt cx="6294400" cy="1066400"/>
          </a:xfrm>
        </p:grpSpPr>
        <p:sp>
          <p:nvSpPr>
            <p:cNvPr name="Freeform 14" id="14"/>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15" id="15"/>
          <p:cNvSpPr txBox="true"/>
          <p:nvPr/>
        </p:nvSpPr>
        <p:spPr>
          <a:xfrm rot="0">
            <a:off x="1517625" y="1141650"/>
            <a:ext cx="15252750" cy="9911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 Di Terminal</a:t>
            </a:r>
          </a:p>
        </p:txBody>
      </p:sp>
      <p:sp>
        <p:nvSpPr>
          <p:cNvPr name="TextBox 16" id="16"/>
          <p:cNvSpPr txBox="true"/>
          <p:nvPr/>
        </p:nvSpPr>
        <p:spPr>
          <a:xfrm rot="0">
            <a:off x="35007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Command</a:t>
            </a:r>
          </a:p>
        </p:txBody>
      </p:sp>
      <p:grpSp>
        <p:nvGrpSpPr>
          <p:cNvPr name="Group 17" id="17"/>
          <p:cNvGrpSpPr/>
          <p:nvPr/>
        </p:nvGrpSpPr>
        <p:grpSpPr>
          <a:xfrm rot="-10800000">
            <a:off x="15618364" y="346005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9" id="19"/>
          <p:cNvGrpSpPr/>
          <p:nvPr/>
        </p:nvGrpSpPr>
        <p:grpSpPr>
          <a:xfrm rot="-10800000">
            <a:off x="16130950" y="3780150"/>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21" id="21"/>
          <p:cNvGrpSpPr/>
          <p:nvPr/>
        </p:nvGrpSpPr>
        <p:grpSpPr>
          <a:xfrm rot="-10800000">
            <a:off x="-1729624" y="851857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TextBox 23" id="23"/>
          <p:cNvSpPr txBox="true"/>
          <p:nvPr/>
        </p:nvSpPr>
        <p:spPr>
          <a:xfrm rot="0">
            <a:off x="4891125" y="2315615"/>
            <a:ext cx="8505750" cy="1701750"/>
          </a:xfrm>
          <a:prstGeom prst="rect">
            <a:avLst/>
          </a:prstGeom>
        </p:spPr>
        <p:txBody>
          <a:bodyPr anchor="t" rtlCol="false" tIns="0" lIns="0" bIns="0" rIns="0">
            <a:spAutoFit/>
          </a:bodyPr>
          <a:lstStyle/>
          <a:p>
            <a:pPr algn="l">
              <a:lnSpc>
                <a:spcPts val="3359"/>
              </a:lnSpc>
            </a:pPr>
            <a:r>
              <a:rPr lang="en-US" sz="2799">
                <a:solidFill>
                  <a:srgbClr val="FFFFFF"/>
                </a:solidFill>
                <a:latin typeface="PT Sans"/>
              </a:rPr>
              <a:t>Cara mengkonfigurasi dan penggunaan apt di terminal</a:t>
            </a:r>
          </a:p>
          <a:p>
            <a:pPr algn="l">
              <a:lnSpc>
                <a:spcPts val="3359"/>
              </a:lnSpc>
            </a:pPr>
            <a:r>
              <a:rPr lang="en-US" sz="2799">
                <a:solidFill>
                  <a:srgbClr val="FFFFFF"/>
                </a:solidFill>
                <a:latin typeface="PT Sans"/>
              </a:rPr>
              <a:t>apt show foo -&gt; untuk menampilkan informasi paket</a:t>
            </a:r>
          </a:p>
          <a:p>
            <a:pPr algn="ctr">
              <a:lnSpc>
                <a:spcPts val="3359"/>
              </a:lnSpc>
            </a:pPr>
          </a:p>
        </p:txBody>
      </p:sp>
      <p:grpSp>
        <p:nvGrpSpPr>
          <p:cNvPr name="Group 24" id="24"/>
          <p:cNvGrpSpPr/>
          <p:nvPr/>
        </p:nvGrpSpPr>
        <p:grpSpPr>
          <a:xfrm rot="0">
            <a:off x="10389176" y="8186800"/>
            <a:ext cx="4720800" cy="799800"/>
            <a:chOff x="0" y="0"/>
            <a:chExt cx="6294400" cy="1066400"/>
          </a:xfrm>
        </p:grpSpPr>
        <p:sp>
          <p:nvSpPr>
            <p:cNvPr name="Freeform 25" id="25"/>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26" id="26"/>
          <p:cNvSpPr txBox="true"/>
          <p:nvPr/>
        </p:nvSpPr>
        <p:spPr>
          <a:xfrm rot="0">
            <a:off x="102190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 show foo</a:t>
            </a:r>
          </a:p>
        </p:txBody>
      </p:sp>
      <p:sp>
        <p:nvSpPr>
          <p:cNvPr name="Freeform 27" id="27"/>
          <p:cNvSpPr/>
          <p:nvPr/>
        </p:nvSpPr>
        <p:spPr>
          <a:xfrm flipH="false" flipV="false" rot="0">
            <a:off x="2354550" y="5109200"/>
            <a:ext cx="6891702" cy="1884750"/>
          </a:xfrm>
          <a:custGeom>
            <a:avLst/>
            <a:gdLst/>
            <a:ahLst/>
            <a:cxnLst/>
            <a:rect r="r" b="b" t="t" l="l"/>
            <a:pathLst>
              <a:path h="1884750" w="6891702">
                <a:moveTo>
                  <a:pt x="0" y="0"/>
                </a:moveTo>
                <a:lnTo>
                  <a:pt x="6891702" y="0"/>
                </a:lnTo>
                <a:lnTo>
                  <a:pt x="6891702" y="1884750"/>
                </a:lnTo>
                <a:lnTo>
                  <a:pt x="0" y="1884750"/>
                </a:lnTo>
                <a:lnTo>
                  <a:pt x="0" y="0"/>
                </a:lnTo>
                <a:close/>
              </a:path>
            </a:pathLst>
          </a:custGeom>
          <a:blipFill>
            <a:blip r:embed="rId18"/>
            <a:stretch>
              <a:fillRect l="0" t="0" r="0" b="0"/>
            </a:stretch>
          </a:blipFill>
        </p:spPr>
      </p:sp>
      <p:sp>
        <p:nvSpPr>
          <p:cNvPr name="Freeform 28" id="28"/>
          <p:cNvSpPr/>
          <p:nvPr/>
        </p:nvSpPr>
        <p:spPr>
          <a:xfrm flipH="false" flipV="false" rot="0">
            <a:off x="9551052" y="4221150"/>
            <a:ext cx="6775302" cy="3660850"/>
          </a:xfrm>
          <a:custGeom>
            <a:avLst/>
            <a:gdLst/>
            <a:ahLst/>
            <a:cxnLst/>
            <a:rect r="r" b="b" t="t" l="l"/>
            <a:pathLst>
              <a:path h="3660850" w="6775302">
                <a:moveTo>
                  <a:pt x="0" y="0"/>
                </a:moveTo>
                <a:lnTo>
                  <a:pt x="6775302" y="0"/>
                </a:lnTo>
                <a:lnTo>
                  <a:pt x="6775302" y="3660850"/>
                </a:lnTo>
                <a:lnTo>
                  <a:pt x="0" y="3660850"/>
                </a:lnTo>
                <a:lnTo>
                  <a:pt x="0" y="0"/>
                </a:lnTo>
                <a:close/>
              </a:path>
            </a:pathLst>
          </a:custGeom>
          <a:blipFill>
            <a:blip r:embed="rId19"/>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0">
            <a:off x="3670876" y="8186800"/>
            <a:ext cx="4720800" cy="799800"/>
            <a:chOff x="0" y="0"/>
            <a:chExt cx="6294400" cy="1066400"/>
          </a:xfrm>
        </p:grpSpPr>
        <p:sp>
          <p:nvSpPr>
            <p:cNvPr name="Freeform 14" id="14"/>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15" id="15"/>
          <p:cNvSpPr txBox="true"/>
          <p:nvPr/>
        </p:nvSpPr>
        <p:spPr>
          <a:xfrm rot="0">
            <a:off x="1517625" y="1141650"/>
            <a:ext cx="15252750" cy="9911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 Di Terminal</a:t>
            </a:r>
          </a:p>
        </p:txBody>
      </p:sp>
      <p:sp>
        <p:nvSpPr>
          <p:cNvPr name="TextBox 16" id="16"/>
          <p:cNvSpPr txBox="true"/>
          <p:nvPr/>
        </p:nvSpPr>
        <p:spPr>
          <a:xfrm rot="0">
            <a:off x="35007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 search foo </a:t>
            </a:r>
          </a:p>
        </p:txBody>
      </p:sp>
      <p:grpSp>
        <p:nvGrpSpPr>
          <p:cNvPr name="Group 17" id="17"/>
          <p:cNvGrpSpPr/>
          <p:nvPr/>
        </p:nvGrpSpPr>
        <p:grpSpPr>
          <a:xfrm rot="-10800000">
            <a:off x="15618364" y="346005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9" id="19"/>
          <p:cNvGrpSpPr/>
          <p:nvPr/>
        </p:nvGrpSpPr>
        <p:grpSpPr>
          <a:xfrm rot="-10800000">
            <a:off x="16130950" y="3780150"/>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21" id="21"/>
          <p:cNvGrpSpPr/>
          <p:nvPr/>
        </p:nvGrpSpPr>
        <p:grpSpPr>
          <a:xfrm rot="-10800000">
            <a:off x="-1729624" y="851857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TextBox 23" id="23"/>
          <p:cNvSpPr txBox="true"/>
          <p:nvPr/>
        </p:nvSpPr>
        <p:spPr>
          <a:xfrm rot="0">
            <a:off x="4891125" y="2315615"/>
            <a:ext cx="8505750" cy="1701750"/>
          </a:xfrm>
          <a:prstGeom prst="rect">
            <a:avLst/>
          </a:prstGeom>
        </p:spPr>
        <p:txBody>
          <a:bodyPr anchor="t" rtlCol="false" tIns="0" lIns="0" bIns="0" rIns="0">
            <a:spAutoFit/>
          </a:bodyPr>
          <a:lstStyle/>
          <a:p>
            <a:pPr algn="l">
              <a:lnSpc>
                <a:spcPts val="3359"/>
              </a:lnSpc>
            </a:pPr>
            <a:r>
              <a:rPr lang="en-US" sz="2799">
                <a:solidFill>
                  <a:srgbClr val="FFFFFF"/>
                </a:solidFill>
                <a:latin typeface="PT Sans"/>
              </a:rPr>
              <a:t>apt search foo -&gt; untuk mencari packet</a:t>
            </a:r>
          </a:p>
          <a:p>
            <a:pPr algn="l">
              <a:lnSpc>
                <a:spcPts val="3359"/>
              </a:lnSpc>
            </a:pPr>
            <a:r>
              <a:rPr lang="en-US" sz="2799">
                <a:solidFill>
                  <a:srgbClr val="FFFFFF"/>
                </a:solidFill>
                <a:latin typeface="PT Sans"/>
              </a:rPr>
              <a:t>apt-cache policy foo -&gt; untuk menampilkan kebijakan paket / versi</a:t>
            </a:r>
          </a:p>
          <a:p>
            <a:pPr algn="l">
              <a:lnSpc>
                <a:spcPts val="3359"/>
              </a:lnSpc>
            </a:pPr>
          </a:p>
          <a:p>
            <a:pPr algn="ctr">
              <a:lnSpc>
                <a:spcPts val="3359"/>
              </a:lnSpc>
            </a:pPr>
          </a:p>
        </p:txBody>
      </p:sp>
      <p:grpSp>
        <p:nvGrpSpPr>
          <p:cNvPr name="Group 24" id="24"/>
          <p:cNvGrpSpPr/>
          <p:nvPr/>
        </p:nvGrpSpPr>
        <p:grpSpPr>
          <a:xfrm rot="0">
            <a:off x="10389176" y="8186800"/>
            <a:ext cx="4720800" cy="799800"/>
            <a:chOff x="0" y="0"/>
            <a:chExt cx="6294400" cy="1066400"/>
          </a:xfrm>
        </p:grpSpPr>
        <p:sp>
          <p:nvSpPr>
            <p:cNvPr name="Freeform 25" id="25"/>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26" id="26"/>
          <p:cNvSpPr txBox="true"/>
          <p:nvPr/>
        </p:nvSpPr>
        <p:spPr>
          <a:xfrm rot="0">
            <a:off x="102190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apt-cache policy foo </a:t>
            </a:r>
          </a:p>
        </p:txBody>
      </p:sp>
      <p:sp>
        <p:nvSpPr>
          <p:cNvPr name="Freeform 27" id="27"/>
          <p:cNvSpPr/>
          <p:nvPr/>
        </p:nvSpPr>
        <p:spPr>
          <a:xfrm flipH="false" flipV="false" rot="0">
            <a:off x="3736550" y="4413590"/>
            <a:ext cx="4589450" cy="3468410"/>
          </a:xfrm>
          <a:custGeom>
            <a:avLst/>
            <a:gdLst/>
            <a:ahLst/>
            <a:cxnLst/>
            <a:rect r="r" b="b" t="t" l="l"/>
            <a:pathLst>
              <a:path h="3468410" w="4589450">
                <a:moveTo>
                  <a:pt x="0" y="0"/>
                </a:moveTo>
                <a:lnTo>
                  <a:pt x="4589450" y="0"/>
                </a:lnTo>
                <a:lnTo>
                  <a:pt x="4589450" y="3468410"/>
                </a:lnTo>
                <a:lnTo>
                  <a:pt x="0" y="3468410"/>
                </a:lnTo>
                <a:lnTo>
                  <a:pt x="0" y="0"/>
                </a:lnTo>
                <a:close/>
              </a:path>
            </a:pathLst>
          </a:custGeom>
          <a:blipFill>
            <a:blip r:embed="rId18"/>
            <a:stretch>
              <a:fillRect l="0" t="0" r="0" b="0"/>
            </a:stretch>
          </a:blipFill>
        </p:spPr>
      </p:sp>
      <p:sp>
        <p:nvSpPr>
          <p:cNvPr name="Freeform 28" id="28"/>
          <p:cNvSpPr/>
          <p:nvPr/>
        </p:nvSpPr>
        <p:spPr>
          <a:xfrm flipH="false" flipV="false" rot="0">
            <a:off x="8391700" y="4702600"/>
            <a:ext cx="9250700" cy="2346100"/>
          </a:xfrm>
          <a:custGeom>
            <a:avLst/>
            <a:gdLst/>
            <a:ahLst/>
            <a:cxnLst/>
            <a:rect r="r" b="b" t="t" l="l"/>
            <a:pathLst>
              <a:path h="2346100" w="9250700">
                <a:moveTo>
                  <a:pt x="0" y="0"/>
                </a:moveTo>
                <a:lnTo>
                  <a:pt x="9250700" y="0"/>
                </a:lnTo>
                <a:lnTo>
                  <a:pt x="9250700" y="2346100"/>
                </a:lnTo>
                <a:lnTo>
                  <a:pt x="0" y="2346100"/>
                </a:lnTo>
                <a:lnTo>
                  <a:pt x="0" y="0"/>
                </a:lnTo>
                <a:close/>
              </a:path>
            </a:pathLst>
          </a:custGeom>
          <a:blipFill>
            <a:blip r:embed="rId19"/>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0">
            <a:off x="3670876" y="8186800"/>
            <a:ext cx="4720800" cy="799800"/>
            <a:chOff x="0" y="0"/>
            <a:chExt cx="6294400" cy="1066400"/>
          </a:xfrm>
        </p:grpSpPr>
        <p:sp>
          <p:nvSpPr>
            <p:cNvPr name="Freeform 14" id="14"/>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15" id="15"/>
          <p:cNvSpPr txBox="true"/>
          <p:nvPr/>
        </p:nvSpPr>
        <p:spPr>
          <a:xfrm rot="0">
            <a:off x="1517625" y="1103550"/>
            <a:ext cx="15252750" cy="1029225"/>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admin command system maintenance</a:t>
            </a:r>
          </a:p>
          <a:p>
            <a:pPr algn="ctr">
              <a:lnSpc>
                <a:spcPts val="4320"/>
              </a:lnSpc>
            </a:pPr>
          </a:p>
        </p:txBody>
      </p:sp>
      <p:sp>
        <p:nvSpPr>
          <p:cNvPr name="TextBox 16" id="16"/>
          <p:cNvSpPr txBox="true"/>
          <p:nvPr/>
        </p:nvSpPr>
        <p:spPr>
          <a:xfrm rot="0">
            <a:off x="35007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 install foo </a:t>
            </a:r>
          </a:p>
        </p:txBody>
      </p:sp>
      <p:grpSp>
        <p:nvGrpSpPr>
          <p:cNvPr name="Group 17" id="17"/>
          <p:cNvGrpSpPr/>
          <p:nvPr/>
        </p:nvGrpSpPr>
        <p:grpSpPr>
          <a:xfrm rot="-10800000">
            <a:off x="15618364" y="346005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9" id="19"/>
          <p:cNvGrpSpPr/>
          <p:nvPr/>
        </p:nvGrpSpPr>
        <p:grpSpPr>
          <a:xfrm rot="-10800000">
            <a:off x="16130950" y="3780150"/>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21" id="21"/>
          <p:cNvGrpSpPr/>
          <p:nvPr/>
        </p:nvGrpSpPr>
        <p:grpSpPr>
          <a:xfrm rot="-10800000">
            <a:off x="-1729624" y="851857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TextBox 23" id="23"/>
          <p:cNvSpPr txBox="true"/>
          <p:nvPr/>
        </p:nvSpPr>
        <p:spPr>
          <a:xfrm rot="0">
            <a:off x="4891125" y="2315627"/>
            <a:ext cx="8505750" cy="1774950"/>
          </a:xfrm>
          <a:prstGeom prst="rect">
            <a:avLst/>
          </a:prstGeom>
        </p:spPr>
        <p:txBody>
          <a:bodyPr anchor="t" rtlCol="false" tIns="0" lIns="0" bIns="0" rIns="0">
            <a:spAutoFit/>
          </a:bodyPr>
          <a:lstStyle/>
          <a:p>
            <a:pPr algn="l">
              <a:lnSpc>
                <a:spcPts val="3359"/>
              </a:lnSpc>
            </a:pPr>
            <a:r>
              <a:rPr lang="en-US" sz="2799">
                <a:solidFill>
                  <a:srgbClr val="FFFFFF"/>
                </a:solidFill>
                <a:latin typeface="PT Sans"/>
              </a:rPr>
              <a:t>apt update -&gt; untuk update penyimpanan metadata</a:t>
            </a:r>
          </a:p>
          <a:p>
            <a:pPr algn="l">
              <a:lnSpc>
                <a:spcPts val="3359"/>
              </a:lnSpc>
            </a:pPr>
            <a:r>
              <a:rPr lang="en-US" sz="2799">
                <a:solidFill>
                  <a:srgbClr val="FFFFFF"/>
                </a:solidFill>
                <a:latin typeface="PT Sans"/>
              </a:rPr>
              <a:t>apt install -&gt; untuk install paket dan juga dependensinya </a:t>
            </a:r>
          </a:p>
          <a:p>
            <a:pPr algn="ctr">
              <a:lnSpc>
                <a:spcPts val="3359"/>
              </a:lnSpc>
            </a:pPr>
          </a:p>
        </p:txBody>
      </p:sp>
      <p:grpSp>
        <p:nvGrpSpPr>
          <p:cNvPr name="Group 24" id="24"/>
          <p:cNvGrpSpPr/>
          <p:nvPr/>
        </p:nvGrpSpPr>
        <p:grpSpPr>
          <a:xfrm rot="0">
            <a:off x="10389176" y="8186800"/>
            <a:ext cx="4720800" cy="799800"/>
            <a:chOff x="0" y="0"/>
            <a:chExt cx="6294400" cy="1066400"/>
          </a:xfrm>
        </p:grpSpPr>
        <p:sp>
          <p:nvSpPr>
            <p:cNvPr name="Freeform 25" id="25"/>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26" id="26"/>
          <p:cNvSpPr txBox="true"/>
          <p:nvPr/>
        </p:nvSpPr>
        <p:spPr>
          <a:xfrm rot="0">
            <a:off x="102190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 update  </a:t>
            </a:r>
          </a:p>
        </p:txBody>
      </p:sp>
      <p:sp>
        <p:nvSpPr>
          <p:cNvPr name="Freeform 27" id="27"/>
          <p:cNvSpPr/>
          <p:nvPr/>
        </p:nvSpPr>
        <p:spPr>
          <a:xfrm flipH="false" flipV="false" rot="0">
            <a:off x="1886450" y="5863700"/>
            <a:ext cx="7947978" cy="1416576"/>
          </a:xfrm>
          <a:custGeom>
            <a:avLst/>
            <a:gdLst/>
            <a:ahLst/>
            <a:cxnLst/>
            <a:rect r="r" b="b" t="t" l="l"/>
            <a:pathLst>
              <a:path h="1416576" w="7947978">
                <a:moveTo>
                  <a:pt x="0" y="0"/>
                </a:moveTo>
                <a:lnTo>
                  <a:pt x="7947978" y="0"/>
                </a:lnTo>
                <a:lnTo>
                  <a:pt x="7947978" y="1416576"/>
                </a:lnTo>
                <a:lnTo>
                  <a:pt x="0" y="1416576"/>
                </a:lnTo>
                <a:lnTo>
                  <a:pt x="0" y="0"/>
                </a:lnTo>
                <a:close/>
              </a:path>
            </a:pathLst>
          </a:custGeom>
          <a:blipFill>
            <a:blip r:embed="rId18"/>
            <a:stretch>
              <a:fillRect l="0" t="0" r="0" b="0"/>
            </a:stretch>
          </a:blipFill>
        </p:spPr>
      </p:sp>
      <p:sp>
        <p:nvSpPr>
          <p:cNvPr name="Freeform 28" id="28"/>
          <p:cNvSpPr/>
          <p:nvPr/>
        </p:nvSpPr>
        <p:spPr>
          <a:xfrm flipH="false" flipV="false" rot="0">
            <a:off x="9994748" y="3700998"/>
            <a:ext cx="5730792" cy="4371900"/>
          </a:xfrm>
          <a:custGeom>
            <a:avLst/>
            <a:gdLst/>
            <a:ahLst/>
            <a:cxnLst/>
            <a:rect r="r" b="b" t="t" l="l"/>
            <a:pathLst>
              <a:path h="4371900" w="5730792">
                <a:moveTo>
                  <a:pt x="0" y="0"/>
                </a:moveTo>
                <a:lnTo>
                  <a:pt x="5730792" y="0"/>
                </a:lnTo>
                <a:lnTo>
                  <a:pt x="5730792" y="4371900"/>
                </a:lnTo>
                <a:lnTo>
                  <a:pt x="0" y="4371900"/>
                </a:lnTo>
                <a:lnTo>
                  <a:pt x="0" y="0"/>
                </a:lnTo>
                <a:close/>
              </a:path>
            </a:pathLst>
          </a:custGeom>
          <a:blipFill>
            <a:blip r:embed="rId19"/>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0">
            <a:off x="3670876" y="8186800"/>
            <a:ext cx="4720800" cy="799800"/>
            <a:chOff x="0" y="0"/>
            <a:chExt cx="6294400" cy="1066400"/>
          </a:xfrm>
        </p:grpSpPr>
        <p:sp>
          <p:nvSpPr>
            <p:cNvPr name="Freeform 14" id="14"/>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15" id="15"/>
          <p:cNvSpPr txBox="true"/>
          <p:nvPr/>
        </p:nvSpPr>
        <p:spPr>
          <a:xfrm rot="0">
            <a:off x="1517625" y="1103550"/>
            <a:ext cx="15252750" cy="1029225"/>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admin command system maintenance</a:t>
            </a:r>
          </a:p>
          <a:p>
            <a:pPr algn="ctr">
              <a:lnSpc>
                <a:spcPts val="4320"/>
              </a:lnSpc>
            </a:pPr>
          </a:p>
        </p:txBody>
      </p:sp>
      <p:sp>
        <p:nvSpPr>
          <p:cNvPr name="TextBox 16" id="16"/>
          <p:cNvSpPr txBox="true"/>
          <p:nvPr/>
        </p:nvSpPr>
        <p:spPr>
          <a:xfrm rot="0">
            <a:off x="35007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 upgrade</a:t>
            </a:r>
          </a:p>
        </p:txBody>
      </p:sp>
      <p:grpSp>
        <p:nvGrpSpPr>
          <p:cNvPr name="Group 17" id="17"/>
          <p:cNvGrpSpPr/>
          <p:nvPr/>
        </p:nvGrpSpPr>
        <p:grpSpPr>
          <a:xfrm rot="-10800000">
            <a:off x="15618364" y="346005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9" id="19"/>
          <p:cNvGrpSpPr/>
          <p:nvPr/>
        </p:nvGrpSpPr>
        <p:grpSpPr>
          <a:xfrm rot="-10800000">
            <a:off x="16130950" y="3780150"/>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21" id="21"/>
          <p:cNvGrpSpPr/>
          <p:nvPr/>
        </p:nvGrpSpPr>
        <p:grpSpPr>
          <a:xfrm rot="-10800000">
            <a:off x="-1729624" y="851857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TextBox 23" id="23"/>
          <p:cNvSpPr txBox="true"/>
          <p:nvPr/>
        </p:nvSpPr>
        <p:spPr>
          <a:xfrm rot="0">
            <a:off x="4891125" y="1593677"/>
            <a:ext cx="8505750" cy="1774950"/>
          </a:xfrm>
          <a:prstGeom prst="rect">
            <a:avLst/>
          </a:prstGeom>
        </p:spPr>
        <p:txBody>
          <a:bodyPr anchor="t" rtlCol="false" tIns="0" lIns="0" bIns="0" rIns="0">
            <a:spAutoFit/>
          </a:bodyPr>
          <a:lstStyle/>
          <a:p>
            <a:pPr algn="l">
              <a:lnSpc>
                <a:spcPts val="3359"/>
              </a:lnSpc>
            </a:pPr>
            <a:r>
              <a:rPr lang="en-US" sz="2799">
                <a:solidFill>
                  <a:srgbClr val="FFFFFF"/>
                </a:solidFill>
                <a:latin typeface="PT Sans"/>
              </a:rPr>
              <a:t>apt upgrade -&gt; keamanan dalam update dari instalasi paket</a:t>
            </a:r>
          </a:p>
          <a:p>
            <a:pPr algn="l">
              <a:lnSpc>
                <a:spcPts val="3359"/>
              </a:lnSpc>
            </a:pPr>
            <a:r>
              <a:rPr lang="en-US" sz="2799">
                <a:solidFill>
                  <a:srgbClr val="FFFFFF"/>
                </a:solidFill>
                <a:latin typeface="PT Sans"/>
              </a:rPr>
              <a:t>apt upgrade -&gt; keamanan dalam update dari instalasi paket</a:t>
            </a:r>
          </a:p>
          <a:p>
            <a:pPr algn="l">
              <a:lnSpc>
                <a:spcPts val="3359"/>
              </a:lnSpc>
            </a:pPr>
          </a:p>
          <a:p>
            <a:pPr algn="ctr">
              <a:lnSpc>
                <a:spcPts val="3359"/>
              </a:lnSpc>
            </a:pPr>
          </a:p>
        </p:txBody>
      </p:sp>
      <p:grpSp>
        <p:nvGrpSpPr>
          <p:cNvPr name="Group 24" id="24"/>
          <p:cNvGrpSpPr/>
          <p:nvPr/>
        </p:nvGrpSpPr>
        <p:grpSpPr>
          <a:xfrm rot="0">
            <a:off x="10389176" y="8186800"/>
            <a:ext cx="4720800" cy="799800"/>
            <a:chOff x="0" y="0"/>
            <a:chExt cx="6294400" cy="1066400"/>
          </a:xfrm>
        </p:grpSpPr>
        <p:sp>
          <p:nvSpPr>
            <p:cNvPr name="Freeform 25" id="25"/>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26" id="26"/>
          <p:cNvSpPr txBox="true"/>
          <p:nvPr/>
        </p:nvSpPr>
        <p:spPr>
          <a:xfrm rot="0">
            <a:off x="102190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 full-upgrade</a:t>
            </a:r>
          </a:p>
        </p:txBody>
      </p:sp>
      <p:sp>
        <p:nvSpPr>
          <p:cNvPr name="Freeform 27" id="27"/>
          <p:cNvSpPr/>
          <p:nvPr/>
        </p:nvSpPr>
        <p:spPr>
          <a:xfrm flipH="false" flipV="false" rot="0">
            <a:off x="265202" y="5153076"/>
            <a:ext cx="7997106" cy="1957800"/>
          </a:xfrm>
          <a:custGeom>
            <a:avLst/>
            <a:gdLst/>
            <a:ahLst/>
            <a:cxnLst/>
            <a:rect r="r" b="b" t="t" l="l"/>
            <a:pathLst>
              <a:path h="1957800" w="7997106">
                <a:moveTo>
                  <a:pt x="0" y="0"/>
                </a:moveTo>
                <a:lnTo>
                  <a:pt x="7997106" y="0"/>
                </a:lnTo>
                <a:lnTo>
                  <a:pt x="7997106" y="1957800"/>
                </a:lnTo>
                <a:lnTo>
                  <a:pt x="0" y="1957800"/>
                </a:lnTo>
                <a:lnTo>
                  <a:pt x="0" y="0"/>
                </a:lnTo>
                <a:close/>
              </a:path>
            </a:pathLst>
          </a:custGeom>
          <a:blipFill>
            <a:blip r:embed="rId18"/>
            <a:stretch>
              <a:fillRect l="0" t="0" r="0" b="0"/>
            </a:stretch>
          </a:blipFill>
        </p:spPr>
      </p:sp>
      <p:sp>
        <p:nvSpPr>
          <p:cNvPr name="Freeform 28" id="28"/>
          <p:cNvSpPr/>
          <p:nvPr/>
        </p:nvSpPr>
        <p:spPr>
          <a:xfrm flipH="false" flipV="false" rot="0">
            <a:off x="8391700" y="5055300"/>
            <a:ext cx="9400950" cy="2118550"/>
          </a:xfrm>
          <a:custGeom>
            <a:avLst/>
            <a:gdLst/>
            <a:ahLst/>
            <a:cxnLst/>
            <a:rect r="r" b="b" t="t" l="l"/>
            <a:pathLst>
              <a:path h="2118550" w="9400950">
                <a:moveTo>
                  <a:pt x="0" y="0"/>
                </a:moveTo>
                <a:lnTo>
                  <a:pt x="9400950" y="0"/>
                </a:lnTo>
                <a:lnTo>
                  <a:pt x="9400950" y="2118550"/>
                </a:lnTo>
                <a:lnTo>
                  <a:pt x="0" y="2118550"/>
                </a:lnTo>
                <a:lnTo>
                  <a:pt x="0" y="0"/>
                </a:lnTo>
                <a:close/>
              </a:path>
            </a:pathLst>
          </a:custGeom>
          <a:blipFill>
            <a:blip r:embed="rId19"/>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0">
            <a:off x="3670876" y="8186800"/>
            <a:ext cx="4720800" cy="799800"/>
            <a:chOff x="0" y="0"/>
            <a:chExt cx="6294400" cy="1066400"/>
          </a:xfrm>
        </p:grpSpPr>
        <p:sp>
          <p:nvSpPr>
            <p:cNvPr name="Freeform 14" id="14"/>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15" id="15"/>
          <p:cNvSpPr txBox="true"/>
          <p:nvPr/>
        </p:nvSpPr>
        <p:spPr>
          <a:xfrm rot="0">
            <a:off x="1517625" y="1103550"/>
            <a:ext cx="15252750" cy="1029225"/>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admin command system maintenance</a:t>
            </a:r>
          </a:p>
          <a:p>
            <a:pPr algn="ctr">
              <a:lnSpc>
                <a:spcPts val="4320"/>
              </a:lnSpc>
            </a:pPr>
          </a:p>
        </p:txBody>
      </p:sp>
      <p:sp>
        <p:nvSpPr>
          <p:cNvPr name="TextBox 16" id="16"/>
          <p:cNvSpPr txBox="true"/>
          <p:nvPr/>
        </p:nvSpPr>
        <p:spPr>
          <a:xfrm rot="0">
            <a:off x="35007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 purge foo</a:t>
            </a:r>
          </a:p>
        </p:txBody>
      </p:sp>
      <p:grpSp>
        <p:nvGrpSpPr>
          <p:cNvPr name="Group 17" id="17"/>
          <p:cNvGrpSpPr/>
          <p:nvPr/>
        </p:nvGrpSpPr>
        <p:grpSpPr>
          <a:xfrm rot="-10800000">
            <a:off x="15618364" y="346005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9" id="19"/>
          <p:cNvGrpSpPr/>
          <p:nvPr/>
        </p:nvGrpSpPr>
        <p:grpSpPr>
          <a:xfrm rot="-10800000">
            <a:off x="16130950" y="3780150"/>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21" id="21"/>
          <p:cNvGrpSpPr/>
          <p:nvPr/>
        </p:nvGrpSpPr>
        <p:grpSpPr>
          <a:xfrm rot="-10800000">
            <a:off x="-1729624" y="851857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TextBox 23" id="23"/>
          <p:cNvSpPr txBox="true"/>
          <p:nvPr/>
        </p:nvSpPr>
        <p:spPr>
          <a:xfrm rot="0">
            <a:off x="4891125" y="1593677"/>
            <a:ext cx="8505750" cy="1774950"/>
          </a:xfrm>
          <a:prstGeom prst="rect">
            <a:avLst/>
          </a:prstGeom>
        </p:spPr>
        <p:txBody>
          <a:bodyPr anchor="t" rtlCol="false" tIns="0" lIns="0" bIns="0" rIns="0">
            <a:spAutoFit/>
          </a:bodyPr>
          <a:lstStyle/>
          <a:p>
            <a:pPr algn="l">
              <a:lnSpc>
                <a:spcPts val="3359"/>
              </a:lnSpc>
            </a:pPr>
            <a:r>
              <a:rPr lang="en-US" sz="2799">
                <a:solidFill>
                  <a:srgbClr val="FFFFFF"/>
                </a:solidFill>
                <a:latin typeface="PT Sans"/>
              </a:rPr>
              <a:t>apt purge foo -&gt; Menghapus paket "foo" beserta semua konfigurasinya dari sistem</a:t>
            </a:r>
          </a:p>
          <a:p>
            <a:pPr algn="l">
              <a:lnSpc>
                <a:spcPts val="3359"/>
              </a:lnSpc>
            </a:pPr>
            <a:r>
              <a:rPr lang="en-US" sz="2799">
                <a:solidFill>
                  <a:srgbClr val="FFFFFF"/>
                </a:solidFill>
                <a:latin typeface="PT Sans"/>
              </a:rPr>
              <a:t>apt auto remove -&gt; Menghapus paket yang tidak lagi diperlukan</a:t>
            </a:r>
          </a:p>
          <a:p>
            <a:pPr algn="l">
              <a:lnSpc>
                <a:spcPts val="3359"/>
              </a:lnSpc>
            </a:pPr>
          </a:p>
          <a:p>
            <a:pPr algn="l">
              <a:lnSpc>
                <a:spcPts val="3359"/>
              </a:lnSpc>
            </a:pPr>
          </a:p>
          <a:p>
            <a:pPr algn="ctr">
              <a:lnSpc>
                <a:spcPts val="3359"/>
              </a:lnSpc>
            </a:pPr>
          </a:p>
        </p:txBody>
      </p:sp>
      <p:grpSp>
        <p:nvGrpSpPr>
          <p:cNvPr name="Group 24" id="24"/>
          <p:cNvGrpSpPr/>
          <p:nvPr/>
        </p:nvGrpSpPr>
        <p:grpSpPr>
          <a:xfrm rot="0">
            <a:off x="10389176" y="8186800"/>
            <a:ext cx="4720800" cy="799800"/>
            <a:chOff x="0" y="0"/>
            <a:chExt cx="6294400" cy="1066400"/>
          </a:xfrm>
        </p:grpSpPr>
        <p:sp>
          <p:nvSpPr>
            <p:cNvPr name="Freeform 25" id="25"/>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26" id="26"/>
          <p:cNvSpPr txBox="true"/>
          <p:nvPr/>
        </p:nvSpPr>
        <p:spPr>
          <a:xfrm rot="0">
            <a:off x="102190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 auto remove</a:t>
            </a:r>
          </a:p>
        </p:txBody>
      </p:sp>
      <p:sp>
        <p:nvSpPr>
          <p:cNvPr name="Freeform 27" id="27"/>
          <p:cNvSpPr/>
          <p:nvPr/>
        </p:nvSpPr>
        <p:spPr>
          <a:xfrm flipH="false" flipV="false" rot="0">
            <a:off x="1037550" y="6487000"/>
            <a:ext cx="7354152" cy="896350"/>
          </a:xfrm>
          <a:custGeom>
            <a:avLst/>
            <a:gdLst/>
            <a:ahLst/>
            <a:cxnLst/>
            <a:rect r="r" b="b" t="t" l="l"/>
            <a:pathLst>
              <a:path h="896350" w="7354152">
                <a:moveTo>
                  <a:pt x="0" y="0"/>
                </a:moveTo>
                <a:lnTo>
                  <a:pt x="7354152" y="0"/>
                </a:lnTo>
                <a:lnTo>
                  <a:pt x="7354152" y="896350"/>
                </a:lnTo>
                <a:lnTo>
                  <a:pt x="0" y="896350"/>
                </a:lnTo>
                <a:lnTo>
                  <a:pt x="0" y="0"/>
                </a:lnTo>
                <a:close/>
              </a:path>
            </a:pathLst>
          </a:custGeom>
          <a:blipFill>
            <a:blip r:embed="rId18"/>
            <a:stretch>
              <a:fillRect l="0" t="0" r="0" b="0"/>
            </a:stretch>
          </a:blipFill>
        </p:spPr>
      </p:sp>
      <p:sp>
        <p:nvSpPr>
          <p:cNvPr name="Freeform 28" id="28"/>
          <p:cNvSpPr/>
          <p:nvPr/>
        </p:nvSpPr>
        <p:spPr>
          <a:xfrm flipH="false" flipV="false" rot="0">
            <a:off x="8750600" y="6487000"/>
            <a:ext cx="8111198" cy="896350"/>
          </a:xfrm>
          <a:custGeom>
            <a:avLst/>
            <a:gdLst/>
            <a:ahLst/>
            <a:cxnLst/>
            <a:rect r="r" b="b" t="t" l="l"/>
            <a:pathLst>
              <a:path h="896350" w="8111198">
                <a:moveTo>
                  <a:pt x="0" y="0"/>
                </a:moveTo>
                <a:lnTo>
                  <a:pt x="8111198" y="0"/>
                </a:lnTo>
                <a:lnTo>
                  <a:pt x="8111198" y="896350"/>
                </a:lnTo>
                <a:lnTo>
                  <a:pt x="0" y="896350"/>
                </a:lnTo>
                <a:lnTo>
                  <a:pt x="0" y="0"/>
                </a:lnTo>
                <a:close/>
              </a:path>
            </a:pathLst>
          </a:custGeom>
          <a:blipFill>
            <a:blip r:embed="rId19"/>
            <a:stretch>
              <a:fillRect l="-1" t="0" r="-1"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0">
            <a:off x="3670876" y="8186800"/>
            <a:ext cx="4720800" cy="799800"/>
            <a:chOff x="0" y="0"/>
            <a:chExt cx="6294400" cy="1066400"/>
          </a:xfrm>
        </p:grpSpPr>
        <p:sp>
          <p:nvSpPr>
            <p:cNvPr name="Freeform 14" id="14"/>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15" id="15"/>
          <p:cNvSpPr txBox="true"/>
          <p:nvPr/>
        </p:nvSpPr>
        <p:spPr>
          <a:xfrm rot="0">
            <a:off x="1517625" y="1103550"/>
            <a:ext cx="15252750" cy="1029225"/>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admin command system maintenance</a:t>
            </a:r>
          </a:p>
          <a:p>
            <a:pPr algn="ctr">
              <a:lnSpc>
                <a:spcPts val="4320"/>
              </a:lnSpc>
            </a:pPr>
          </a:p>
        </p:txBody>
      </p:sp>
      <p:sp>
        <p:nvSpPr>
          <p:cNvPr name="TextBox 16" id="16"/>
          <p:cNvSpPr txBox="true"/>
          <p:nvPr/>
        </p:nvSpPr>
        <p:spPr>
          <a:xfrm rot="0">
            <a:off x="3500701" y="837565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 clean</a:t>
            </a:r>
          </a:p>
        </p:txBody>
      </p:sp>
      <p:grpSp>
        <p:nvGrpSpPr>
          <p:cNvPr name="Group 17" id="17"/>
          <p:cNvGrpSpPr/>
          <p:nvPr/>
        </p:nvGrpSpPr>
        <p:grpSpPr>
          <a:xfrm rot="-10800000">
            <a:off x="15618364" y="346005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9" id="19"/>
          <p:cNvGrpSpPr/>
          <p:nvPr/>
        </p:nvGrpSpPr>
        <p:grpSpPr>
          <a:xfrm rot="-10800000">
            <a:off x="16130950" y="3780150"/>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21" id="21"/>
          <p:cNvGrpSpPr/>
          <p:nvPr/>
        </p:nvGrpSpPr>
        <p:grpSpPr>
          <a:xfrm rot="-10800000">
            <a:off x="-1729624" y="851857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TextBox 23" id="23"/>
          <p:cNvSpPr txBox="true"/>
          <p:nvPr/>
        </p:nvSpPr>
        <p:spPr>
          <a:xfrm rot="0">
            <a:off x="4891125" y="1593675"/>
            <a:ext cx="8505750" cy="3142350"/>
          </a:xfrm>
          <a:prstGeom prst="rect">
            <a:avLst/>
          </a:prstGeom>
        </p:spPr>
        <p:txBody>
          <a:bodyPr anchor="t" rtlCol="false" tIns="0" lIns="0" bIns="0" rIns="0">
            <a:spAutoFit/>
          </a:bodyPr>
          <a:lstStyle/>
          <a:p>
            <a:pPr algn="l">
              <a:lnSpc>
                <a:spcPts val="2640"/>
              </a:lnSpc>
            </a:pPr>
            <a:r>
              <a:rPr lang="en-US" sz="2200">
                <a:solidFill>
                  <a:srgbClr val="FFFFFF"/>
                </a:solidFill>
                <a:latin typeface="PT Sans"/>
              </a:rPr>
              <a:t>apt clean -&gt; Menghapus semua paket yang telah diunduh dan disimpan di cache lokal, membantu menghemat ruang disk.</a:t>
            </a:r>
          </a:p>
          <a:p>
            <a:pPr algn="l">
              <a:lnSpc>
                <a:spcPts val="2640"/>
              </a:lnSpc>
            </a:pPr>
            <a:r>
              <a:rPr lang="en-US" sz="2200">
                <a:solidFill>
                  <a:srgbClr val="FFFFFF"/>
                </a:solidFill>
                <a:latin typeface="PT Sans"/>
              </a:rPr>
              <a:t>apt autoclean -&gt; Menghapus paket yang sudah lama tidak terpakai dari cache, tetapi masih mempertahankan yang masih diperlukan</a:t>
            </a:r>
          </a:p>
          <a:p>
            <a:pPr algn="l">
              <a:lnSpc>
                <a:spcPts val="2640"/>
              </a:lnSpc>
            </a:pPr>
            <a:r>
              <a:rPr lang="en-US" sz="2200">
                <a:solidFill>
                  <a:srgbClr val="FFFFFF"/>
                </a:solidFill>
                <a:latin typeface="PT Sans"/>
              </a:rPr>
              <a:t>apt-mark showmanual -&gt; Menampilkan daftar paket yang telah diinstal secara manual oleh user</a:t>
            </a:r>
          </a:p>
          <a:p>
            <a:pPr algn="l">
              <a:lnSpc>
                <a:spcPts val="3359"/>
              </a:lnSpc>
            </a:pPr>
          </a:p>
          <a:p>
            <a:pPr algn="l">
              <a:lnSpc>
                <a:spcPts val="3359"/>
              </a:lnSpc>
            </a:pPr>
          </a:p>
          <a:p>
            <a:pPr algn="l">
              <a:lnSpc>
                <a:spcPts val="3359"/>
              </a:lnSpc>
            </a:pPr>
          </a:p>
          <a:p>
            <a:pPr algn="l">
              <a:lnSpc>
                <a:spcPts val="3359"/>
              </a:lnSpc>
            </a:pPr>
          </a:p>
          <a:p>
            <a:pPr algn="ctr">
              <a:lnSpc>
                <a:spcPts val="3359"/>
              </a:lnSpc>
            </a:pPr>
          </a:p>
        </p:txBody>
      </p:sp>
      <p:grpSp>
        <p:nvGrpSpPr>
          <p:cNvPr name="Group 24" id="24"/>
          <p:cNvGrpSpPr/>
          <p:nvPr/>
        </p:nvGrpSpPr>
        <p:grpSpPr>
          <a:xfrm rot="0">
            <a:off x="10389210" y="8186800"/>
            <a:ext cx="6472800" cy="799800"/>
            <a:chOff x="0" y="0"/>
            <a:chExt cx="8630400" cy="1066400"/>
          </a:xfrm>
        </p:grpSpPr>
        <p:sp>
          <p:nvSpPr>
            <p:cNvPr name="Freeform 25" id="25"/>
            <p:cNvSpPr/>
            <p:nvPr/>
          </p:nvSpPr>
          <p:spPr>
            <a:xfrm flipH="false" flipV="false" rot="0">
              <a:off x="0" y="0"/>
              <a:ext cx="8630285" cy="1066419"/>
            </a:xfrm>
            <a:custGeom>
              <a:avLst/>
              <a:gdLst/>
              <a:ahLst/>
              <a:cxnLst/>
              <a:rect r="r" b="b" t="t" l="l"/>
              <a:pathLst>
                <a:path h="1066419" w="8630285">
                  <a:moveTo>
                    <a:pt x="0" y="533146"/>
                  </a:moveTo>
                  <a:cubicBezTo>
                    <a:pt x="0" y="238760"/>
                    <a:pt x="238760" y="0"/>
                    <a:pt x="533146" y="0"/>
                  </a:cubicBezTo>
                  <a:lnTo>
                    <a:pt x="8097139" y="0"/>
                  </a:lnTo>
                  <a:cubicBezTo>
                    <a:pt x="8391652" y="0"/>
                    <a:pt x="8630285" y="238760"/>
                    <a:pt x="8630285" y="533146"/>
                  </a:cubicBezTo>
                  <a:cubicBezTo>
                    <a:pt x="8630285" y="827532"/>
                    <a:pt x="8391525" y="1066292"/>
                    <a:pt x="8097139"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26" id="26"/>
          <p:cNvSpPr txBox="true"/>
          <p:nvPr/>
        </p:nvSpPr>
        <p:spPr>
          <a:xfrm rot="0">
            <a:off x="10760229" y="8375650"/>
            <a:ext cx="57307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Apt-mark showmanual</a:t>
            </a:r>
          </a:p>
        </p:txBody>
      </p:sp>
      <p:sp>
        <p:nvSpPr>
          <p:cNvPr name="Freeform 27" id="27"/>
          <p:cNvSpPr/>
          <p:nvPr/>
        </p:nvSpPr>
        <p:spPr>
          <a:xfrm flipH="false" flipV="false" rot="0">
            <a:off x="224250" y="5057526"/>
            <a:ext cx="8787452" cy="2527900"/>
          </a:xfrm>
          <a:custGeom>
            <a:avLst/>
            <a:gdLst/>
            <a:ahLst/>
            <a:cxnLst/>
            <a:rect r="r" b="b" t="t" l="l"/>
            <a:pathLst>
              <a:path h="2527900" w="8787452">
                <a:moveTo>
                  <a:pt x="0" y="0"/>
                </a:moveTo>
                <a:lnTo>
                  <a:pt x="8787452" y="0"/>
                </a:lnTo>
                <a:lnTo>
                  <a:pt x="8787452" y="2527900"/>
                </a:lnTo>
                <a:lnTo>
                  <a:pt x="0" y="2527900"/>
                </a:lnTo>
                <a:lnTo>
                  <a:pt x="0" y="0"/>
                </a:lnTo>
                <a:close/>
              </a:path>
            </a:pathLst>
          </a:custGeom>
          <a:blipFill>
            <a:blip r:embed="rId18"/>
            <a:stretch>
              <a:fillRect l="0" t="0" r="0" b="0"/>
            </a:stretch>
          </a:blipFill>
        </p:spPr>
      </p:sp>
      <p:sp>
        <p:nvSpPr>
          <p:cNvPr name="Freeform 28" id="28"/>
          <p:cNvSpPr/>
          <p:nvPr/>
        </p:nvSpPr>
        <p:spPr>
          <a:xfrm flipH="false" flipV="false" rot="0">
            <a:off x="9544228" y="4728374"/>
            <a:ext cx="7661920" cy="3186250"/>
          </a:xfrm>
          <a:custGeom>
            <a:avLst/>
            <a:gdLst/>
            <a:ahLst/>
            <a:cxnLst/>
            <a:rect r="r" b="b" t="t" l="l"/>
            <a:pathLst>
              <a:path h="3186250" w="7661920">
                <a:moveTo>
                  <a:pt x="0" y="0"/>
                </a:moveTo>
                <a:lnTo>
                  <a:pt x="7661920" y="0"/>
                </a:lnTo>
                <a:lnTo>
                  <a:pt x="7661920" y="3186250"/>
                </a:lnTo>
                <a:lnTo>
                  <a:pt x="0" y="3186250"/>
                </a:lnTo>
                <a:lnTo>
                  <a:pt x="0" y="0"/>
                </a:lnTo>
                <a:close/>
              </a:path>
            </a:pathLst>
          </a:custGeom>
          <a:blipFill>
            <a:blip r:embed="rId19"/>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1517625" y="1103550"/>
            <a:ext cx="15252750" cy="1029225"/>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admin command system maintenance</a:t>
            </a:r>
          </a:p>
          <a:p>
            <a:pPr algn="ctr">
              <a:lnSpc>
                <a:spcPts val="4320"/>
              </a:lnSpc>
            </a:pPr>
          </a:p>
        </p:txBody>
      </p:sp>
      <p:grpSp>
        <p:nvGrpSpPr>
          <p:cNvPr name="Group 14" id="14"/>
          <p:cNvGrpSpPr/>
          <p:nvPr/>
        </p:nvGrpSpPr>
        <p:grpSpPr>
          <a:xfrm rot="-10800000">
            <a:off x="15618364" y="3460058"/>
            <a:ext cx="3989400" cy="136200"/>
            <a:chOff x="0" y="0"/>
            <a:chExt cx="5319200" cy="181600"/>
          </a:xfrm>
        </p:grpSpPr>
        <p:sp>
          <p:nvSpPr>
            <p:cNvPr name="Freeform 15" id="15"/>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6" id="16"/>
          <p:cNvGrpSpPr/>
          <p:nvPr/>
        </p:nvGrpSpPr>
        <p:grpSpPr>
          <a:xfrm rot="-10800000">
            <a:off x="16130950" y="3780150"/>
            <a:ext cx="3989400" cy="136200"/>
            <a:chOff x="0" y="0"/>
            <a:chExt cx="5319200" cy="181600"/>
          </a:xfrm>
        </p:grpSpPr>
        <p:sp>
          <p:nvSpPr>
            <p:cNvPr name="Freeform 17" id="17"/>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8" id="18"/>
          <p:cNvGrpSpPr/>
          <p:nvPr/>
        </p:nvGrpSpPr>
        <p:grpSpPr>
          <a:xfrm rot="-10800000">
            <a:off x="-1729624" y="8518578"/>
            <a:ext cx="3989400" cy="136200"/>
            <a:chOff x="0" y="0"/>
            <a:chExt cx="5319200" cy="181600"/>
          </a:xfrm>
        </p:grpSpPr>
        <p:sp>
          <p:nvSpPr>
            <p:cNvPr name="Freeform 19" id="19"/>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TextBox 20" id="20"/>
          <p:cNvSpPr txBox="true"/>
          <p:nvPr/>
        </p:nvSpPr>
        <p:spPr>
          <a:xfrm rot="0">
            <a:off x="4891125" y="1546050"/>
            <a:ext cx="8505750" cy="798375"/>
          </a:xfrm>
          <a:prstGeom prst="rect">
            <a:avLst/>
          </a:prstGeom>
        </p:spPr>
        <p:txBody>
          <a:bodyPr anchor="t" rtlCol="false" tIns="0" lIns="0" bIns="0" rIns="0">
            <a:spAutoFit/>
          </a:bodyPr>
          <a:lstStyle/>
          <a:p>
            <a:pPr algn="l">
              <a:lnSpc>
                <a:spcPts val="2640"/>
              </a:lnSpc>
            </a:pPr>
            <a:r>
              <a:rPr lang="en-US" sz="2200">
                <a:solidFill>
                  <a:srgbClr val="FFFFFF"/>
                </a:solidFill>
                <a:latin typeface="Arial"/>
              </a:rPr>
              <a:t> command admin untuk update informasi repository + update sistem dan clean cache package</a:t>
            </a:r>
          </a:p>
          <a:p>
            <a:pPr algn="l">
              <a:lnSpc>
                <a:spcPts val="3359"/>
              </a:lnSpc>
            </a:pPr>
          </a:p>
          <a:p>
            <a:pPr algn="l">
              <a:lnSpc>
                <a:spcPts val="3359"/>
              </a:lnSpc>
            </a:pPr>
          </a:p>
          <a:p>
            <a:pPr algn="l">
              <a:lnSpc>
                <a:spcPts val="3359"/>
              </a:lnSpc>
            </a:pPr>
          </a:p>
          <a:p>
            <a:pPr algn="l">
              <a:lnSpc>
                <a:spcPts val="3359"/>
              </a:lnSpc>
            </a:pPr>
          </a:p>
          <a:p>
            <a:pPr algn="l">
              <a:lnSpc>
                <a:spcPts val="3359"/>
              </a:lnSpc>
            </a:pPr>
          </a:p>
          <a:p>
            <a:pPr algn="l">
              <a:lnSpc>
                <a:spcPts val="3359"/>
              </a:lnSpc>
            </a:pPr>
          </a:p>
          <a:p>
            <a:pPr algn="ctr">
              <a:lnSpc>
                <a:spcPts val="3359"/>
              </a:lnSpc>
            </a:pPr>
          </a:p>
        </p:txBody>
      </p:sp>
      <p:sp>
        <p:nvSpPr>
          <p:cNvPr name="Freeform 21" id="21"/>
          <p:cNvSpPr/>
          <p:nvPr/>
        </p:nvSpPr>
        <p:spPr>
          <a:xfrm flipH="false" flipV="false" rot="0">
            <a:off x="2716426" y="8517450"/>
            <a:ext cx="13163550" cy="781050"/>
          </a:xfrm>
          <a:custGeom>
            <a:avLst/>
            <a:gdLst/>
            <a:ahLst/>
            <a:cxnLst/>
            <a:rect r="r" b="b" t="t" l="l"/>
            <a:pathLst>
              <a:path h="781050" w="13163550">
                <a:moveTo>
                  <a:pt x="0" y="0"/>
                </a:moveTo>
                <a:lnTo>
                  <a:pt x="13163550" y="0"/>
                </a:lnTo>
                <a:lnTo>
                  <a:pt x="13163550" y="781050"/>
                </a:lnTo>
                <a:lnTo>
                  <a:pt x="0" y="781050"/>
                </a:lnTo>
                <a:lnTo>
                  <a:pt x="0" y="0"/>
                </a:lnTo>
                <a:close/>
              </a:path>
            </a:pathLst>
          </a:custGeom>
          <a:blipFill>
            <a:blip r:embed="rId18"/>
            <a:stretch>
              <a:fillRect l="0" t="0" r="0" b="0"/>
            </a:stretch>
          </a:blipFill>
        </p:spPr>
      </p:sp>
      <p:sp>
        <p:nvSpPr>
          <p:cNvPr name="Freeform 22" id="22"/>
          <p:cNvSpPr/>
          <p:nvPr/>
        </p:nvSpPr>
        <p:spPr>
          <a:xfrm flipH="false" flipV="false" rot="0">
            <a:off x="5392526" y="2452350"/>
            <a:ext cx="6160166" cy="4675198"/>
          </a:xfrm>
          <a:custGeom>
            <a:avLst/>
            <a:gdLst/>
            <a:ahLst/>
            <a:cxnLst/>
            <a:rect r="r" b="b" t="t" l="l"/>
            <a:pathLst>
              <a:path h="4675198" w="6160166">
                <a:moveTo>
                  <a:pt x="0" y="0"/>
                </a:moveTo>
                <a:lnTo>
                  <a:pt x="6160166" y="0"/>
                </a:lnTo>
                <a:lnTo>
                  <a:pt x="6160166" y="4675198"/>
                </a:lnTo>
                <a:lnTo>
                  <a:pt x="0" y="4675198"/>
                </a:lnTo>
                <a:lnTo>
                  <a:pt x="0" y="0"/>
                </a:lnTo>
                <a:close/>
              </a:path>
            </a:pathLst>
          </a:custGeom>
          <a:blipFill>
            <a:blip r:embed="rId19"/>
            <a:stretch>
              <a:fillRect l="0" t="0" r="0" b="0"/>
            </a:stretch>
          </a:blipFill>
        </p:spPr>
      </p:sp>
      <p:sp>
        <p:nvSpPr>
          <p:cNvPr name="TextBox 23" id="23"/>
          <p:cNvSpPr txBox="true"/>
          <p:nvPr/>
        </p:nvSpPr>
        <p:spPr>
          <a:xfrm rot="0">
            <a:off x="4891125" y="7447125"/>
            <a:ext cx="8505750" cy="750750"/>
          </a:xfrm>
          <a:prstGeom prst="rect">
            <a:avLst/>
          </a:prstGeom>
        </p:spPr>
        <p:txBody>
          <a:bodyPr anchor="t" rtlCol="false" tIns="0" lIns="0" bIns="0" rIns="0">
            <a:spAutoFit/>
          </a:bodyPr>
          <a:lstStyle/>
          <a:p>
            <a:pPr algn="l">
              <a:lnSpc>
                <a:spcPts val="2640"/>
              </a:lnSpc>
            </a:pPr>
            <a:r>
              <a:rPr lang="en-US" sz="2200">
                <a:solidFill>
                  <a:srgbClr val="FFFFFF"/>
                </a:solidFill>
                <a:latin typeface="PT Sans"/>
              </a:rPr>
              <a:t>untuk delete package salah, dependency dan konfigurasi file di admin mode dengan command</a:t>
            </a:r>
          </a:p>
          <a:p>
            <a:pPr algn="l">
              <a:lnSpc>
                <a:spcPts val="3359"/>
              </a:lnSpc>
            </a:pPr>
          </a:p>
          <a:p>
            <a:pPr algn="l">
              <a:lnSpc>
                <a:spcPts val="3359"/>
              </a:lnSpc>
            </a:pPr>
          </a:p>
          <a:p>
            <a:pPr algn="l">
              <a:lnSpc>
                <a:spcPts val="3359"/>
              </a:lnSpc>
            </a:pPr>
          </a:p>
          <a:p>
            <a:pPr algn="l">
              <a:lnSpc>
                <a:spcPts val="3359"/>
              </a:lnSpc>
            </a:pPr>
          </a:p>
          <a:p>
            <a:pPr algn="l">
              <a:lnSpc>
                <a:spcPts val="3359"/>
              </a:lnSpc>
            </a:pPr>
          </a:p>
          <a:p>
            <a:pPr algn="l">
              <a:lnSpc>
                <a:spcPts val="3359"/>
              </a:lnSpc>
            </a:pPr>
          </a:p>
          <a:p>
            <a:pPr algn="ctr">
              <a:lnSpc>
                <a:spcPts val="335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16412322" y="8374600"/>
            <a:ext cx="1173600" cy="2568850"/>
            <a:chOff x="0" y="0"/>
            <a:chExt cx="1564800" cy="3425133"/>
          </a:xfrm>
        </p:grpSpPr>
        <p:sp>
          <p:nvSpPr>
            <p:cNvPr name="Freeform 5" id="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0800079"/>
            </a:gradFill>
          </p:spPr>
        </p:sp>
      </p:grpSp>
      <p:grpSp>
        <p:nvGrpSpPr>
          <p:cNvPr name="Group 6" id="6"/>
          <p:cNvGrpSpPr/>
          <p:nvPr/>
        </p:nvGrpSpPr>
        <p:grpSpPr>
          <a:xfrm rot="-5400000">
            <a:off x="697624" y="820802"/>
            <a:ext cx="1173600" cy="2568850"/>
            <a:chOff x="0" y="0"/>
            <a:chExt cx="1564800" cy="3425133"/>
          </a:xfrm>
        </p:grpSpPr>
        <p:sp>
          <p:nvSpPr>
            <p:cNvPr name="Freeform 7" id="7"/>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sp>
        <p:nvSpPr>
          <p:cNvPr name="Freeform 8" id="8"/>
          <p:cNvSpPr/>
          <p:nvPr/>
        </p:nvSpPr>
        <p:spPr>
          <a:xfrm flipH="false" flipV="false" rot="0">
            <a:off x="-22" y="18631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03038" y="4134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2829110" y="6676058"/>
            <a:ext cx="3989400" cy="136200"/>
            <a:chOff x="0" y="0"/>
            <a:chExt cx="5319200" cy="181600"/>
          </a:xfrm>
        </p:grpSpPr>
        <p:sp>
          <p:nvSpPr>
            <p:cNvPr name="Freeform 11" id="11"/>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12" id="12"/>
          <p:cNvGrpSpPr/>
          <p:nvPr/>
        </p:nvGrpSpPr>
        <p:grpSpPr>
          <a:xfrm rot="0">
            <a:off x="-2222910" y="6117458"/>
            <a:ext cx="3989400" cy="136200"/>
            <a:chOff x="0" y="0"/>
            <a:chExt cx="5319200" cy="181600"/>
          </a:xfrm>
        </p:grpSpPr>
        <p:sp>
          <p:nvSpPr>
            <p:cNvPr name="Freeform 13" id="13"/>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14" id="14"/>
          <p:cNvGrpSpPr/>
          <p:nvPr/>
        </p:nvGrpSpPr>
        <p:grpSpPr>
          <a:xfrm rot="-10800000">
            <a:off x="1136036" y="7718128"/>
            <a:ext cx="1173600" cy="2568850"/>
            <a:chOff x="0" y="0"/>
            <a:chExt cx="1564800" cy="3425133"/>
          </a:xfrm>
        </p:grpSpPr>
        <p:sp>
          <p:nvSpPr>
            <p:cNvPr name="Freeform 15" id="1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5400018"/>
            </a:gradFill>
          </p:spPr>
        </p:sp>
      </p:grpSp>
      <p:sp>
        <p:nvSpPr>
          <p:cNvPr name="Freeform 16" id="16"/>
          <p:cNvSpPr/>
          <p:nvPr/>
        </p:nvSpPr>
        <p:spPr>
          <a:xfrm flipH="false" flipV="false" rot="0">
            <a:off x="17361733" y="676183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5400000">
            <a:off x="3295190" y="-983992"/>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9" id="19"/>
          <p:cNvGrpSpPr/>
          <p:nvPr/>
        </p:nvGrpSpPr>
        <p:grpSpPr>
          <a:xfrm rot="5400000">
            <a:off x="3853790" y="-377792"/>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21" id="21"/>
          <p:cNvGrpSpPr/>
          <p:nvPr/>
        </p:nvGrpSpPr>
        <p:grpSpPr>
          <a:xfrm rot="-10800000">
            <a:off x="4716140" y="953205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23" id="23"/>
          <p:cNvGrpSpPr/>
          <p:nvPr/>
        </p:nvGrpSpPr>
        <p:grpSpPr>
          <a:xfrm rot="5400000">
            <a:off x="16412324" y="-697622"/>
            <a:ext cx="1173600" cy="2568850"/>
            <a:chOff x="0" y="0"/>
            <a:chExt cx="1564800" cy="3425133"/>
          </a:xfrm>
        </p:grpSpPr>
        <p:sp>
          <p:nvSpPr>
            <p:cNvPr name="Freeform 24" id="24"/>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25" id="25"/>
          <p:cNvSpPr/>
          <p:nvPr/>
        </p:nvSpPr>
        <p:spPr>
          <a:xfrm flipH="false" flipV="false" rot="0">
            <a:off x="10727540" y="-244878"/>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6" id="26"/>
          <p:cNvGrpSpPr/>
          <p:nvPr/>
        </p:nvGrpSpPr>
        <p:grpSpPr>
          <a:xfrm rot="0">
            <a:off x="7402800" y="6787350"/>
            <a:ext cx="9459000" cy="876000"/>
            <a:chOff x="0" y="0"/>
            <a:chExt cx="12612000" cy="1168000"/>
          </a:xfrm>
        </p:grpSpPr>
        <p:sp>
          <p:nvSpPr>
            <p:cNvPr name="Freeform 27" id="27"/>
            <p:cNvSpPr/>
            <p:nvPr/>
          </p:nvSpPr>
          <p:spPr>
            <a:xfrm flipH="false" flipV="false" rot="0">
              <a:off x="0" y="0"/>
              <a:ext cx="12611862" cy="1168019"/>
            </a:xfrm>
            <a:custGeom>
              <a:avLst/>
              <a:gdLst/>
              <a:ahLst/>
              <a:cxnLst/>
              <a:rect r="r" b="b" t="t" l="l"/>
              <a:pathLst>
                <a:path h="1168019" w="12611862">
                  <a:moveTo>
                    <a:pt x="0" y="583946"/>
                  </a:moveTo>
                  <a:cubicBezTo>
                    <a:pt x="0" y="261493"/>
                    <a:pt x="261493" y="0"/>
                    <a:pt x="583946" y="0"/>
                  </a:cubicBezTo>
                  <a:lnTo>
                    <a:pt x="12027915" y="0"/>
                  </a:lnTo>
                  <a:cubicBezTo>
                    <a:pt x="12350496" y="0"/>
                    <a:pt x="12611862" y="261493"/>
                    <a:pt x="12611862" y="583946"/>
                  </a:cubicBezTo>
                  <a:cubicBezTo>
                    <a:pt x="12611862" y="906399"/>
                    <a:pt x="12350369" y="1167892"/>
                    <a:pt x="12027915" y="1167892"/>
                  </a:cubicBezTo>
                  <a:lnTo>
                    <a:pt x="583946" y="1167892"/>
                  </a:lnTo>
                  <a:cubicBezTo>
                    <a:pt x="261493" y="1168019"/>
                    <a:pt x="0" y="906526"/>
                    <a:pt x="0" y="583946"/>
                  </a:cubicBezTo>
                  <a:close/>
                </a:path>
              </a:pathLst>
            </a:custGeom>
            <a:gradFill rotWithShape="true">
              <a:gsLst>
                <a:gs pos="0">
                  <a:srgbClr val="151B46">
                    <a:alpha val="100000"/>
                  </a:srgbClr>
                </a:gs>
                <a:gs pos="100000">
                  <a:srgbClr val="8FFFFF">
                    <a:alpha val="100000"/>
                  </a:srgbClr>
                </a:gs>
              </a:gsLst>
              <a:lin ang="1189947"/>
            </a:gradFill>
          </p:spPr>
        </p:sp>
      </p:grpSp>
      <p:sp>
        <p:nvSpPr>
          <p:cNvPr name="TextBox 28" id="28"/>
          <p:cNvSpPr txBox="true"/>
          <p:nvPr/>
        </p:nvSpPr>
        <p:spPr>
          <a:xfrm rot="0">
            <a:off x="-588625" y="4338501"/>
            <a:ext cx="19652550" cy="2618250"/>
          </a:xfrm>
          <a:prstGeom prst="rect">
            <a:avLst/>
          </a:prstGeom>
        </p:spPr>
        <p:txBody>
          <a:bodyPr anchor="t" rtlCol="false" tIns="0" lIns="0" bIns="0" rIns="0">
            <a:spAutoFit/>
          </a:bodyPr>
          <a:lstStyle/>
          <a:p>
            <a:pPr algn="ctr">
              <a:lnSpc>
                <a:spcPts val="9600"/>
              </a:lnSpc>
            </a:pPr>
            <a:r>
              <a:rPr lang="en-US" sz="8000">
                <a:solidFill>
                  <a:srgbClr val="8FFFFF"/>
                </a:solidFill>
                <a:latin typeface="Arimo Bold"/>
              </a:rPr>
              <a:t>Software, simpel package manager</a:t>
            </a:r>
          </a:p>
        </p:txBody>
      </p:sp>
      <p:sp>
        <p:nvSpPr>
          <p:cNvPr name="TextBox 29" id="29"/>
          <p:cNvSpPr txBox="true"/>
          <p:nvPr/>
        </p:nvSpPr>
        <p:spPr>
          <a:xfrm rot="0">
            <a:off x="7225425" y="6913650"/>
            <a:ext cx="9276150" cy="613875"/>
          </a:xfrm>
          <a:prstGeom prst="rect">
            <a:avLst/>
          </a:prstGeom>
        </p:spPr>
        <p:txBody>
          <a:bodyPr anchor="t" rtlCol="false" tIns="0" lIns="0" bIns="0" rIns="0">
            <a:spAutoFit/>
          </a:bodyPr>
          <a:lstStyle/>
          <a:p>
            <a:pPr algn="r">
              <a:lnSpc>
                <a:spcPts val="4320"/>
              </a:lnSpc>
            </a:pPr>
            <a:r>
              <a:rPr lang="en-US" sz="3600">
                <a:solidFill>
                  <a:srgbClr val="FFFFFF"/>
                </a:solidFill>
                <a:latin typeface="PT Sans"/>
              </a:rPr>
              <a:t>You can enter a subtitle here if you need it</a:t>
            </a:r>
          </a:p>
        </p:txBody>
      </p:sp>
      <p:sp>
        <p:nvSpPr>
          <p:cNvPr name="TextBox 30" id="30"/>
          <p:cNvSpPr txBox="true"/>
          <p:nvPr/>
        </p:nvSpPr>
        <p:spPr>
          <a:xfrm rot="0">
            <a:off x="11965236" y="2280663"/>
            <a:ext cx="4488150" cy="1725225"/>
          </a:xfrm>
          <a:prstGeom prst="rect">
            <a:avLst/>
          </a:prstGeom>
        </p:spPr>
        <p:txBody>
          <a:bodyPr anchor="t" rtlCol="false" tIns="0" lIns="0" bIns="0" rIns="0">
            <a:spAutoFit/>
          </a:bodyPr>
          <a:lstStyle/>
          <a:p>
            <a:pPr algn="r">
              <a:lnSpc>
                <a:spcPts val="19200"/>
              </a:lnSpc>
            </a:pPr>
            <a:r>
              <a:rPr lang="en-US" sz="16000">
                <a:solidFill>
                  <a:srgbClr val="8FFFFF"/>
                </a:solidFill>
                <a:latin typeface="Arimo Bold"/>
              </a:rPr>
              <a:t>03</a:t>
            </a:r>
          </a:p>
        </p:txBody>
      </p:sp>
      <p:sp>
        <p:nvSpPr>
          <p:cNvPr name="Freeform 31" id="31"/>
          <p:cNvSpPr/>
          <p:nvPr/>
        </p:nvSpPr>
        <p:spPr>
          <a:xfrm flipH="false" flipV="false" rot="0">
            <a:off x="3949454" y="740080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2" id="32"/>
          <p:cNvSpPr/>
          <p:nvPr/>
        </p:nvSpPr>
        <p:spPr>
          <a:xfrm flipH="false" flipV="false" rot="0">
            <a:off x="4272512" y="30847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9772334" y="199318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4" id="34"/>
          <p:cNvSpPr/>
          <p:nvPr/>
        </p:nvSpPr>
        <p:spPr>
          <a:xfrm flipH="false" flipV="false" rot="0">
            <a:off x="10894602" y="90722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5" id="35"/>
          <p:cNvSpPr/>
          <p:nvPr/>
        </p:nvSpPr>
        <p:spPr>
          <a:xfrm flipH="false" flipV="false" rot="0">
            <a:off x="7826328" y="32476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 y="-198412"/>
            <a:ext cx="1173600" cy="2568850"/>
            <a:chOff x="0" y="0"/>
            <a:chExt cx="1564800" cy="3425133"/>
          </a:xfrm>
        </p:grpSpPr>
        <p:sp>
          <p:nvSpPr>
            <p:cNvPr name="Freeform 5" id="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6" id="6"/>
          <p:cNvSpPr/>
          <p:nvPr/>
        </p:nvSpPr>
        <p:spPr>
          <a:xfrm flipH="false" flipV="false" rot="0">
            <a:off x="-1020534" y="303438"/>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03038" y="4439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125794" y="9980412"/>
            <a:ext cx="3684130" cy="432086"/>
          </a:xfrm>
          <a:custGeom>
            <a:avLst/>
            <a:gdLst/>
            <a:ahLst/>
            <a:cxnLst/>
            <a:rect r="r" b="b" t="t" l="l"/>
            <a:pathLst>
              <a:path h="432086" w="3684130">
                <a:moveTo>
                  <a:pt x="0" y="0"/>
                </a:moveTo>
                <a:lnTo>
                  <a:pt x="3684130" y="0"/>
                </a:lnTo>
                <a:lnTo>
                  <a:pt x="3684130" y="432086"/>
                </a:lnTo>
                <a:lnTo>
                  <a:pt x="0" y="4320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5400000">
            <a:off x="697624" y="8391452"/>
            <a:ext cx="1173600" cy="2568850"/>
            <a:chOff x="0" y="0"/>
            <a:chExt cx="1564800" cy="3425133"/>
          </a:xfrm>
        </p:grpSpPr>
        <p:sp>
          <p:nvSpPr>
            <p:cNvPr name="Freeform 10" id="10"/>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sp>
        <p:nvSpPr>
          <p:cNvPr name="Freeform 11" id="11"/>
          <p:cNvSpPr/>
          <p:nvPr/>
        </p:nvSpPr>
        <p:spPr>
          <a:xfrm flipH="false" flipV="false" rot="0">
            <a:off x="17564986" y="306343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5400000">
            <a:off x="16412324" y="-697622"/>
            <a:ext cx="1173600" cy="2568850"/>
            <a:chOff x="0" y="0"/>
            <a:chExt cx="1564800" cy="3425133"/>
          </a:xfrm>
        </p:grpSpPr>
        <p:sp>
          <p:nvSpPr>
            <p:cNvPr name="Freeform 13" id="13"/>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4" id="14"/>
          <p:cNvSpPr/>
          <p:nvPr/>
        </p:nvSpPr>
        <p:spPr>
          <a:xfrm flipH="false" flipV="false" rot="0">
            <a:off x="10144152" y="56998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5" id="15"/>
          <p:cNvGrpSpPr/>
          <p:nvPr/>
        </p:nvGrpSpPr>
        <p:grpSpPr>
          <a:xfrm rot="-10800000">
            <a:off x="17114422" y="7718150"/>
            <a:ext cx="1173600" cy="2568850"/>
            <a:chOff x="0" y="0"/>
            <a:chExt cx="1564800" cy="3425133"/>
          </a:xfrm>
        </p:grpSpPr>
        <p:sp>
          <p:nvSpPr>
            <p:cNvPr name="Freeform 16" id="16"/>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5400018"/>
            </a:gradFill>
          </p:spPr>
        </p:sp>
      </p:grpSp>
      <p:sp>
        <p:nvSpPr>
          <p:cNvPr name="Freeform 17" id="17"/>
          <p:cNvSpPr/>
          <p:nvPr/>
        </p:nvSpPr>
        <p:spPr>
          <a:xfrm flipH="false" flipV="false" rot="0">
            <a:off x="17567217" y="8552673"/>
            <a:ext cx="267938" cy="2211952"/>
          </a:xfrm>
          <a:custGeom>
            <a:avLst/>
            <a:gdLst/>
            <a:ahLst/>
            <a:cxnLst/>
            <a:rect r="r" b="b" t="t" l="l"/>
            <a:pathLst>
              <a:path h="2211952" w="267938">
                <a:moveTo>
                  <a:pt x="0" y="0"/>
                </a:moveTo>
                <a:lnTo>
                  <a:pt x="267938" y="0"/>
                </a:lnTo>
                <a:lnTo>
                  <a:pt x="267938" y="2211952"/>
                </a:lnTo>
                <a:lnTo>
                  <a:pt x="0" y="22119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8" id="18"/>
          <p:cNvGrpSpPr/>
          <p:nvPr/>
        </p:nvGrpSpPr>
        <p:grpSpPr>
          <a:xfrm rot="0">
            <a:off x="12424848" y="3264300"/>
            <a:ext cx="5621400" cy="799800"/>
            <a:chOff x="0" y="0"/>
            <a:chExt cx="7495200" cy="1066400"/>
          </a:xfrm>
        </p:grpSpPr>
        <p:sp>
          <p:nvSpPr>
            <p:cNvPr name="Freeform 19" id="19"/>
            <p:cNvSpPr/>
            <p:nvPr/>
          </p:nvSpPr>
          <p:spPr>
            <a:xfrm flipH="false" flipV="false" rot="0">
              <a:off x="0" y="0"/>
              <a:ext cx="7495032" cy="1066419"/>
            </a:xfrm>
            <a:custGeom>
              <a:avLst/>
              <a:gdLst/>
              <a:ahLst/>
              <a:cxnLst/>
              <a:rect r="r" b="b" t="t" l="l"/>
              <a:pathLst>
                <a:path h="1066419" w="7495032">
                  <a:moveTo>
                    <a:pt x="0" y="533146"/>
                  </a:moveTo>
                  <a:cubicBezTo>
                    <a:pt x="0" y="238760"/>
                    <a:pt x="238760" y="0"/>
                    <a:pt x="533146" y="0"/>
                  </a:cubicBezTo>
                  <a:lnTo>
                    <a:pt x="6961886" y="0"/>
                  </a:lnTo>
                  <a:cubicBezTo>
                    <a:pt x="7256399" y="0"/>
                    <a:pt x="7495032" y="238760"/>
                    <a:pt x="7495032" y="533146"/>
                  </a:cubicBezTo>
                  <a:cubicBezTo>
                    <a:pt x="7495032" y="827532"/>
                    <a:pt x="7256272" y="1066292"/>
                    <a:pt x="6961886"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20" id="20"/>
          <p:cNvSpPr txBox="true"/>
          <p:nvPr/>
        </p:nvSpPr>
        <p:spPr>
          <a:xfrm rot="0">
            <a:off x="1517625" y="1141650"/>
            <a:ext cx="15252750" cy="991125"/>
          </a:xfrm>
          <a:prstGeom prst="rect">
            <a:avLst/>
          </a:prstGeom>
        </p:spPr>
        <p:txBody>
          <a:bodyPr anchor="t" rtlCol="false" tIns="0" lIns="0" bIns="0" rIns="0">
            <a:spAutoFit/>
          </a:bodyPr>
          <a:lstStyle/>
          <a:p>
            <a:pPr algn="ctr">
              <a:lnSpc>
                <a:spcPts val="7680"/>
              </a:lnSpc>
            </a:pPr>
            <a:r>
              <a:rPr lang="en-US" sz="6400">
                <a:solidFill>
                  <a:srgbClr val="FFFFFF"/>
                </a:solidFill>
                <a:latin typeface="Arimo Bold"/>
              </a:rPr>
              <a:t>OUR </a:t>
            </a:r>
            <a:r>
              <a:rPr lang="en-US" sz="6400">
                <a:solidFill>
                  <a:srgbClr val="8FFFFF"/>
                </a:solidFill>
                <a:latin typeface="Arimo Bold"/>
              </a:rPr>
              <a:t>TEAM</a:t>
            </a:r>
          </a:p>
        </p:txBody>
      </p:sp>
      <p:sp>
        <p:nvSpPr>
          <p:cNvPr name="TextBox 21" id="21"/>
          <p:cNvSpPr txBox="true"/>
          <p:nvPr/>
        </p:nvSpPr>
        <p:spPr>
          <a:xfrm rot="0">
            <a:off x="7242323" y="4248103"/>
            <a:ext cx="4348350" cy="879750"/>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3122500017</a:t>
            </a:r>
          </a:p>
        </p:txBody>
      </p:sp>
      <p:sp>
        <p:nvSpPr>
          <p:cNvPr name="TextBox 22" id="22"/>
          <p:cNvSpPr txBox="true"/>
          <p:nvPr/>
        </p:nvSpPr>
        <p:spPr>
          <a:xfrm rot="0">
            <a:off x="13179581" y="4155503"/>
            <a:ext cx="4348350" cy="879750"/>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3122500030</a:t>
            </a:r>
          </a:p>
        </p:txBody>
      </p:sp>
      <p:sp>
        <p:nvSpPr>
          <p:cNvPr name="TextBox 23" id="23"/>
          <p:cNvSpPr txBox="true"/>
          <p:nvPr/>
        </p:nvSpPr>
        <p:spPr>
          <a:xfrm rot="0">
            <a:off x="1305073" y="4248125"/>
            <a:ext cx="4348350" cy="879750"/>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3122500005</a:t>
            </a:r>
          </a:p>
        </p:txBody>
      </p:sp>
      <p:sp>
        <p:nvSpPr>
          <p:cNvPr name="Freeform 24" id="24"/>
          <p:cNvSpPr/>
          <p:nvPr/>
        </p:nvSpPr>
        <p:spPr>
          <a:xfrm flipH="false" flipV="false" rot="0">
            <a:off x="6347728" y="900498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false" flipV="false" rot="0">
            <a:off x="15606564" y="1976874"/>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5164712" y="2304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7" id="27"/>
          <p:cNvGrpSpPr/>
          <p:nvPr/>
        </p:nvGrpSpPr>
        <p:grpSpPr>
          <a:xfrm rot="0">
            <a:off x="6605798" y="3264300"/>
            <a:ext cx="5621400" cy="799800"/>
            <a:chOff x="0" y="0"/>
            <a:chExt cx="7495200" cy="1066400"/>
          </a:xfrm>
        </p:grpSpPr>
        <p:sp>
          <p:nvSpPr>
            <p:cNvPr name="Freeform 28" id="28"/>
            <p:cNvSpPr/>
            <p:nvPr/>
          </p:nvSpPr>
          <p:spPr>
            <a:xfrm flipH="false" flipV="false" rot="0">
              <a:off x="0" y="0"/>
              <a:ext cx="7495032" cy="1066419"/>
            </a:xfrm>
            <a:custGeom>
              <a:avLst/>
              <a:gdLst/>
              <a:ahLst/>
              <a:cxnLst/>
              <a:rect r="r" b="b" t="t" l="l"/>
              <a:pathLst>
                <a:path h="1066419" w="7495032">
                  <a:moveTo>
                    <a:pt x="0" y="533146"/>
                  </a:moveTo>
                  <a:cubicBezTo>
                    <a:pt x="0" y="238760"/>
                    <a:pt x="238760" y="0"/>
                    <a:pt x="533146" y="0"/>
                  </a:cubicBezTo>
                  <a:lnTo>
                    <a:pt x="6961886" y="0"/>
                  </a:lnTo>
                  <a:cubicBezTo>
                    <a:pt x="7256399" y="0"/>
                    <a:pt x="7495032" y="238760"/>
                    <a:pt x="7495032" y="533146"/>
                  </a:cubicBezTo>
                  <a:cubicBezTo>
                    <a:pt x="7495032" y="827532"/>
                    <a:pt x="7256272" y="1066292"/>
                    <a:pt x="6961886"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grpSp>
        <p:nvGrpSpPr>
          <p:cNvPr name="Group 29" id="29"/>
          <p:cNvGrpSpPr/>
          <p:nvPr/>
        </p:nvGrpSpPr>
        <p:grpSpPr>
          <a:xfrm rot="0">
            <a:off x="668548" y="3264300"/>
            <a:ext cx="5621400" cy="799800"/>
            <a:chOff x="0" y="0"/>
            <a:chExt cx="7495200" cy="1066400"/>
          </a:xfrm>
        </p:grpSpPr>
        <p:sp>
          <p:nvSpPr>
            <p:cNvPr name="Freeform 30" id="30"/>
            <p:cNvSpPr/>
            <p:nvPr/>
          </p:nvSpPr>
          <p:spPr>
            <a:xfrm flipH="false" flipV="false" rot="0">
              <a:off x="0" y="0"/>
              <a:ext cx="7495032" cy="1066419"/>
            </a:xfrm>
            <a:custGeom>
              <a:avLst/>
              <a:gdLst/>
              <a:ahLst/>
              <a:cxnLst/>
              <a:rect r="r" b="b" t="t" l="l"/>
              <a:pathLst>
                <a:path h="1066419" w="7495032">
                  <a:moveTo>
                    <a:pt x="0" y="533146"/>
                  </a:moveTo>
                  <a:cubicBezTo>
                    <a:pt x="0" y="238760"/>
                    <a:pt x="238760" y="0"/>
                    <a:pt x="533146" y="0"/>
                  </a:cubicBezTo>
                  <a:lnTo>
                    <a:pt x="6961886" y="0"/>
                  </a:lnTo>
                  <a:cubicBezTo>
                    <a:pt x="7256399" y="0"/>
                    <a:pt x="7495032" y="238760"/>
                    <a:pt x="7495032" y="533146"/>
                  </a:cubicBezTo>
                  <a:cubicBezTo>
                    <a:pt x="7495032" y="827532"/>
                    <a:pt x="7256272" y="1066292"/>
                    <a:pt x="6961886"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31" id="31"/>
          <p:cNvSpPr txBox="true"/>
          <p:nvPr/>
        </p:nvSpPr>
        <p:spPr>
          <a:xfrm rot="0">
            <a:off x="6866925" y="3453150"/>
            <a:ext cx="5544750" cy="393525"/>
          </a:xfrm>
          <a:prstGeom prst="rect">
            <a:avLst/>
          </a:prstGeom>
        </p:spPr>
        <p:txBody>
          <a:bodyPr anchor="t" rtlCol="false" tIns="0" lIns="0" bIns="0" rIns="0">
            <a:spAutoFit/>
          </a:bodyPr>
          <a:lstStyle/>
          <a:p>
            <a:pPr algn="l">
              <a:lnSpc>
                <a:spcPts val="4320"/>
              </a:lnSpc>
            </a:pPr>
            <a:r>
              <a:rPr lang="en-US" sz="3600">
                <a:solidFill>
                  <a:srgbClr val="FFFFFF"/>
                </a:solidFill>
                <a:latin typeface="Arimo Bold"/>
              </a:rPr>
              <a:t>Handaru Dwiki Yuntara</a:t>
            </a:r>
          </a:p>
        </p:txBody>
      </p:sp>
      <p:sp>
        <p:nvSpPr>
          <p:cNvPr name="TextBox 32" id="32"/>
          <p:cNvSpPr txBox="true"/>
          <p:nvPr/>
        </p:nvSpPr>
        <p:spPr>
          <a:xfrm rot="0">
            <a:off x="12793075" y="3453150"/>
            <a:ext cx="5011950" cy="393525"/>
          </a:xfrm>
          <a:prstGeom prst="rect">
            <a:avLst/>
          </a:prstGeom>
        </p:spPr>
        <p:txBody>
          <a:bodyPr anchor="t" rtlCol="false" tIns="0" lIns="0" bIns="0" rIns="0">
            <a:spAutoFit/>
          </a:bodyPr>
          <a:lstStyle/>
          <a:p>
            <a:pPr algn="l">
              <a:lnSpc>
                <a:spcPts val="4320"/>
              </a:lnSpc>
            </a:pPr>
            <a:r>
              <a:rPr lang="en-US" sz="3600">
                <a:solidFill>
                  <a:srgbClr val="FFFFFF"/>
                </a:solidFill>
                <a:latin typeface="Arimo Bold"/>
              </a:rPr>
              <a:t>M Syahrul Ramadhan</a:t>
            </a:r>
          </a:p>
        </p:txBody>
      </p:sp>
      <p:sp>
        <p:nvSpPr>
          <p:cNvPr name="TextBox 33" id="33"/>
          <p:cNvSpPr txBox="true"/>
          <p:nvPr/>
        </p:nvSpPr>
        <p:spPr>
          <a:xfrm rot="0">
            <a:off x="641775" y="3453150"/>
            <a:ext cx="56749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Gede Hari Yoga Nanda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275014" y="-218704"/>
            <a:ext cx="1173600" cy="2568850"/>
            <a:chOff x="0" y="0"/>
            <a:chExt cx="1564800" cy="3425133"/>
          </a:xfrm>
        </p:grpSpPr>
        <p:sp>
          <p:nvSpPr>
            <p:cNvPr name="Freeform 5" id="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6" id="6"/>
          <p:cNvSpPr/>
          <p:nvPr/>
        </p:nvSpPr>
        <p:spPr>
          <a:xfrm flipH="false" flipV="false" rot="0">
            <a:off x="16619703" y="-218723"/>
            <a:ext cx="484182" cy="1766524"/>
          </a:xfrm>
          <a:custGeom>
            <a:avLst/>
            <a:gdLst/>
            <a:ahLst/>
            <a:cxnLst/>
            <a:rect r="r" b="b" t="t" l="l"/>
            <a:pathLst>
              <a:path h="1766524" w="484182">
                <a:moveTo>
                  <a:pt x="0" y="0"/>
                </a:moveTo>
                <a:lnTo>
                  <a:pt x="484182" y="0"/>
                </a:lnTo>
                <a:lnTo>
                  <a:pt x="484182" y="1766524"/>
                </a:lnTo>
                <a:lnTo>
                  <a:pt x="0" y="1766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016164" y="-251790"/>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5400000">
            <a:off x="683258" y="-697622"/>
            <a:ext cx="1173600" cy="2568850"/>
            <a:chOff x="0" y="0"/>
            <a:chExt cx="1564800" cy="3425133"/>
          </a:xfrm>
        </p:grpSpPr>
        <p:sp>
          <p:nvSpPr>
            <p:cNvPr name="Freeform 9" id="9"/>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sp>
        <p:nvSpPr>
          <p:cNvPr name="Freeform 10" id="10"/>
          <p:cNvSpPr/>
          <p:nvPr/>
        </p:nvSpPr>
        <p:spPr>
          <a:xfrm flipH="false" flipV="false" rot="0">
            <a:off x="9827802" y="1350310"/>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5400000">
            <a:off x="16416774" y="8408252"/>
            <a:ext cx="1173600" cy="2568850"/>
            <a:chOff x="0" y="0"/>
            <a:chExt cx="1564800" cy="3425133"/>
          </a:xfrm>
        </p:grpSpPr>
        <p:sp>
          <p:nvSpPr>
            <p:cNvPr name="Freeform 12" id="12"/>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0800079"/>
            </a:gradFill>
          </p:spPr>
        </p:sp>
      </p:grpSp>
      <p:grpSp>
        <p:nvGrpSpPr>
          <p:cNvPr name="Group 13" id="13"/>
          <p:cNvGrpSpPr/>
          <p:nvPr/>
        </p:nvGrpSpPr>
        <p:grpSpPr>
          <a:xfrm rot="-10800000">
            <a:off x="2724622" y="8480150"/>
            <a:ext cx="1173600" cy="2568850"/>
            <a:chOff x="0" y="0"/>
            <a:chExt cx="1564800" cy="3425133"/>
          </a:xfrm>
        </p:grpSpPr>
        <p:sp>
          <p:nvSpPr>
            <p:cNvPr name="Freeform 14" id="14"/>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5400018"/>
            </a:gradFill>
          </p:spPr>
        </p:sp>
      </p:grpSp>
      <p:sp>
        <p:nvSpPr>
          <p:cNvPr name="Freeform 15" id="15"/>
          <p:cNvSpPr/>
          <p:nvPr/>
        </p:nvSpPr>
        <p:spPr>
          <a:xfrm flipH="false" flipV="false" rot="0">
            <a:off x="11181764" y="996842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455438" y="39819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1517625" y="2441662"/>
            <a:ext cx="8620350" cy="1000001"/>
          </a:xfrm>
          <a:prstGeom prst="rect">
            <a:avLst/>
          </a:prstGeom>
        </p:spPr>
        <p:txBody>
          <a:bodyPr anchor="t" rtlCol="false" tIns="0" lIns="0" bIns="0" rIns="0">
            <a:spAutoFit/>
          </a:bodyPr>
          <a:lstStyle/>
          <a:p>
            <a:pPr algn="l">
              <a:lnSpc>
                <a:spcPts val="7680"/>
              </a:lnSpc>
            </a:pPr>
            <a:r>
              <a:rPr lang="en-US" sz="6400">
                <a:solidFill>
                  <a:srgbClr val="FFFFFF"/>
                </a:solidFill>
                <a:latin typeface="Arimo Bold"/>
              </a:rPr>
              <a:t>Software</a:t>
            </a:r>
          </a:p>
        </p:txBody>
      </p:sp>
      <p:sp>
        <p:nvSpPr>
          <p:cNvPr name="TextBox 18" id="18"/>
          <p:cNvSpPr txBox="true"/>
          <p:nvPr/>
        </p:nvSpPr>
        <p:spPr>
          <a:xfrm rot="0">
            <a:off x="1517625" y="4775900"/>
            <a:ext cx="8620350" cy="1997175"/>
          </a:xfrm>
          <a:prstGeom prst="rect">
            <a:avLst/>
          </a:prstGeom>
        </p:spPr>
        <p:txBody>
          <a:bodyPr anchor="t" rtlCol="false" tIns="0" lIns="0" bIns="0" rIns="0">
            <a:spAutoFit/>
          </a:bodyPr>
          <a:lstStyle/>
          <a:p>
            <a:pPr algn="l">
              <a:lnSpc>
                <a:spcPts val="3311"/>
              </a:lnSpc>
            </a:pPr>
            <a:r>
              <a:rPr lang="en-US" sz="2400">
                <a:solidFill>
                  <a:srgbClr val="FFFFFF"/>
                </a:solidFill>
                <a:latin typeface="PT Sans"/>
              </a:rPr>
              <a:t>Software adalah manajer aplikasi sederhana untuk Debian. dapat memungkinkan untuk mencari, menginstal, menghapus, atau memperbarui paket yang berisi aplikasi-aplikasi untuk sistem Debian.dapat ditemukan di kategori sistem pada menu atau bisa searching software pada searching debian</a:t>
            </a:r>
          </a:p>
          <a:p>
            <a:pPr algn="l">
              <a:lnSpc>
                <a:spcPts val="3863"/>
              </a:lnSpc>
            </a:pPr>
          </a:p>
          <a:p>
            <a:pPr algn="l">
              <a:lnSpc>
                <a:spcPts val="3359"/>
              </a:lnSpc>
            </a:pPr>
          </a:p>
        </p:txBody>
      </p:sp>
      <p:sp>
        <p:nvSpPr>
          <p:cNvPr name="Freeform 19" id="19"/>
          <p:cNvSpPr/>
          <p:nvPr/>
        </p:nvSpPr>
        <p:spPr>
          <a:xfrm flipH="false" flipV="false" rot="0">
            <a:off x="10949450" y="2614126"/>
            <a:ext cx="5455200" cy="5460600"/>
          </a:xfrm>
          <a:custGeom>
            <a:avLst/>
            <a:gdLst/>
            <a:ahLst/>
            <a:cxnLst/>
            <a:rect r="r" b="b" t="t" l="l"/>
            <a:pathLst>
              <a:path h="5460600" w="5455200">
                <a:moveTo>
                  <a:pt x="0" y="0"/>
                </a:moveTo>
                <a:lnTo>
                  <a:pt x="5455200" y="0"/>
                </a:lnTo>
                <a:lnTo>
                  <a:pt x="5455200" y="5460600"/>
                </a:lnTo>
                <a:lnTo>
                  <a:pt x="0" y="5460600"/>
                </a:lnTo>
                <a:lnTo>
                  <a:pt x="0" y="0"/>
                </a:lnTo>
                <a:close/>
              </a:path>
            </a:pathLst>
          </a:custGeom>
          <a:blipFill>
            <a:blip r:embed="rId14"/>
            <a:stretch>
              <a:fillRect l="-22659" t="0" r="-22669" b="0"/>
            </a:stretch>
          </a:blipFill>
        </p:spPr>
      </p:sp>
      <p:grpSp>
        <p:nvGrpSpPr>
          <p:cNvPr name="Group 20" id="20"/>
          <p:cNvGrpSpPr/>
          <p:nvPr/>
        </p:nvGrpSpPr>
        <p:grpSpPr>
          <a:xfrm rot="0">
            <a:off x="-2829110" y="8402930"/>
            <a:ext cx="3989400" cy="136200"/>
            <a:chOff x="0" y="0"/>
            <a:chExt cx="5319200" cy="181600"/>
          </a:xfrm>
        </p:grpSpPr>
        <p:sp>
          <p:nvSpPr>
            <p:cNvPr name="Freeform 21" id="21"/>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2" id="22"/>
          <p:cNvGrpSpPr/>
          <p:nvPr/>
        </p:nvGrpSpPr>
        <p:grpSpPr>
          <a:xfrm rot="0">
            <a:off x="-2222910" y="7844330"/>
            <a:ext cx="3989400" cy="136200"/>
            <a:chOff x="0" y="0"/>
            <a:chExt cx="5319200" cy="181600"/>
          </a:xfrm>
        </p:grpSpPr>
        <p:sp>
          <p:nvSpPr>
            <p:cNvPr name="Freeform 23" id="23"/>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sp>
        <p:nvSpPr>
          <p:cNvPr name="Freeform 24" id="24"/>
          <p:cNvSpPr/>
          <p:nvPr/>
        </p:nvSpPr>
        <p:spPr>
          <a:xfrm flipH="false" flipV="false" rot="0">
            <a:off x="14942878" y="72339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0">
            <a:off x="4217162" y="18440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0">
            <a:off x="5192478" y="76414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7" id="27"/>
          <p:cNvSpPr/>
          <p:nvPr/>
        </p:nvSpPr>
        <p:spPr>
          <a:xfrm flipH="false" flipV="false" rot="0">
            <a:off x="9524384" y="859573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3468530" y="3959159"/>
            <a:ext cx="5416796" cy="4431400"/>
          </a:xfrm>
          <a:custGeom>
            <a:avLst/>
            <a:gdLst/>
            <a:ahLst/>
            <a:cxnLst/>
            <a:rect r="r" b="b" t="t" l="l"/>
            <a:pathLst>
              <a:path h="4431400" w="5416796">
                <a:moveTo>
                  <a:pt x="0" y="0"/>
                </a:moveTo>
                <a:lnTo>
                  <a:pt x="5416796" y="0"/>
                </a:lnTo>
                <a:lnTo>
                  <a:pt x="5416796" y="4431400"/>
                </a:lnTo>
                <a:lnTo>
                  <a:pt x="0" y="4431400"/>
                </a:lnTo>
                <a:lnTo>
                  <a:pt x="0" y="0"/>
                </a:lnTo>
                <a:close/>
              </a:path>
            </a:pathLst>
          </a:custGeom>
          <a:blipFill>
            <a:blip r:embed="rId18"/>
            <a:stretch>
              <a:fillRect l="0" t="0" r="0" b="0"/>
            </a:stretch>
          </a:blipFill>
        </p:spPr>
      </p:sp>
      <p:sp>
        <p:nvSpPr>
          <p:cNvPr name="Freeform 20" id="20"/>
          <p:cNvSpPr/>
          <p:nvPr/>
        </p:nvSpPr>
        <p:spPr>
          <a:xfrm flipH="false" flipV="false" rot="0">
            <a:off x="9730933" y="3916350"/>
            <a:ext cx="5887431" cy="4696173"/>
          </a:xfrm>
          <a:custGeom>
            <a:avLst/>
            <a:gdLst/>
            <a:ahLst/>
            <a:cxnLst/>
            <a:rect r="r" b="b" t="t" l="l"/>
            <a:pathLst>
              <a:path h="4696173" w="5887431">
                <a:moveTo>
                  <a:pt x="0" y="0"/>
                </a:moveTo>
                <a:lnTo>
                  <a:pt x="5887431" y="0"/>
                </a:lnTo>
                <a:lnTo>
                  <a:pt x="5887431" y="4696173"/>
                </a:lnTo>
                <a:lnTo>
                  <a:pt x="0" y="4696173"/>
                </a:lnTo>
                <a:lnTo>
                  <a:pt x="0" y="0"/>
                </a:lnTo>
                <a:close/>
              </a:path>
            </a:pathLst>
          </a:custGeom>
          <a:blipFill>
            <a:blip r:embed="rId19"/>
            <a:stretch>
              <a:fillRect l="0" t="0" r="0" b="0"/>
            </a:stretch>
          </a:blipFill>
        </p:spPr>
      </p:sp>
      <p:sp>
        <p:nvSpPr>
          <p:cNvPr name="TextBox 21" id="21"/>
          <p:cNvSpPr txBox="true"/>
          <p:nvPr/>
        </p:nvSpPr>
        <p:spPr>
          <a:xfrm rot="0">
            <a:off x="1517625" y="1311648"/>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software, simpel package manager</a:t>
            </a:r>
          </a:p>
        </p:txBody>
      </p:sp>
      <p:sp>
        <p:nvSpPr>
          <p:cNvPr name="TextBox 22" id="22"/>
          <p:cNvSpPr txBox="true"/>
          <p:nvPr/>
        </p:nvSpPr>
        <p:spPr>
          <a:xfrm rot="0">
            <a:off x="4891125" y="2315627"/>
            <a:ext cx="8505750" cy="419059"/>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ketikan software pada searching bar lalu pilih software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4667707" y="3198812"/>
            <a:ext cx="8952587" cy="6059488"/>
          </a:xfrm>
          <a:custGeom>
            <a:avLst/>
            <a:gdLst/>
            <a:ahLst/>
            <a:cxnLst/>
            <a:rect r="r" b="b" t="t" l="l"/>
            <a:pathLst>
              <a:path h="6059488" w="8952587">
                <a:moveTo>
                  <a:pt x="0" y="0"/>
                </a:moveTo>
                <a:lnTo>
                  <a:pt x="8952586" y="0"/>
                </a:lnTo>
                <a:lnTo>
                  <a:pt x="8952586" y="6059488"/>
                </a:lnTo>
                <a:lnTo>
                  <a:pt x="0" y="6059488"/>
                </a:lnTo>
                <a:lnTo>
                  <a:pt x="0" y="0"/>
                </a:lnTo>
                <a:close/>
              </a:path>
            </a:pathLst>
          </a:custGeom>
          <a:blipFill>
            <a:blip r:embed="rId18"/>
            <a:stretch>
              <a:fillRect l="0" t="0" r="0" b="0"/>
            </a:stretch>
          </a:blipFill>
        </p:spPr>
      </p:sp>
      <p:sp>
        <p:nvSpPr>
          <p:cNvPr name="TextBox 20" id="20"/>
          <p:cNvSpPr txBox="true"/>
          <p:nvPr/>
        </p:nvSpPr>
        <p:spPr>
          <a:xfrm rot="0">
            <a:off x="1517625" y="1311648"/>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software, simpel package manager</a:t>
            </a:r>
          </a:p>
        </p:txBody>
      </p:sp>
      <p:sp>
        <p:nvSpPr>
          <p:cNvPr name="TextBox 21" id="21"/>
          <p:cNvSpPr txBox="true"/>
          <p:nvPr/>
        </p:nvSpPr>
        <p:spPr>
          <a:xfrm rot="0">
            <a:off x="4891125" y="2315627"/>
            <a:ext cx="8505750" cy="838117"/>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di tab atas akan ada menu searching, bisa searching apapun pada aplikasi software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2077382" y="4410920"/>
            <a:ext cx="7232294" cy="3831119"/>
          </a:xfrm>
          <a:custGeom>
            <a:avLst/>
            <a:gdLst/>
            <a:ahLst/>
            <a:cxnLst/>
            <a:rect r="r" b="b" t="t" l="l"/>
            <a:pathLst>
              <a:path h="3831119" w="7232294">
                <a:moveTo>
                  <a:pt x="0" y="0"/>
                </a:moveTo>
                <a:lnTo>
                  <a:pt x="7232294" y="0"/>
                </a:lnTo>
                <a:lnTo>
                  <a:pt x="7232294" y="3831119"/>
                </a:lnTo>
                <a:lnTo>
                  <a:pt x="0" y="3831119"/>
                </a:lnTo>
                <a:lnTo>
                  <a:pt x="0" y="0"/>
                </a:lnTo>
                <a:close/>
              </a:path>
            </a:pathLst>
          </a:custGeom>
          <a:blipFill>
            <a:blip r:embed="rId18"/>
            <a:stretch>
              <a:fillRect l="0" t="0" r="0" b="0"/>
            </a:stretch>
          </a:blipFill>
        </p:spPr>
      </p:sp>
      <p:sp>
        <p:nvSpPr>
          <p:cNvPr name="Freeform 20" id="20"/>
          <p:cNvSpPr/>
          <p:nvPr/>
        </p:nvSpPr>
        <p:spPr>
          <a:xfrm flipH="false" flipV="false" rot="0">
            <a:off x="10849708" y="4370402"/>
            <a:ext cx="4714031" cy="4216276"/>
          </a:xfrm>
          <a:custGeom>
            <a:avLst/>
            <a:gdLst/>
            <a:ahLst/>
            <a:cxnLst/>
            <a:rect r="r" b="b" t="t" l="l"/>
            <a:pathLst>
              <a:path h="4216276" w="4714031">
                <a:moveTo>
                  <a:pt x="0" y="0"/>
                </a:moveTo>
                <a:lnTo>
                  <a:pt x="4714031" y="0"/>
                </a:lnTo>
                <a:lnTo>
                  <a:pt x="4714031" y="4216276"/>
                </a:lnTo>
                <a:lnTo>
                  <a:pt x="0" y="4216276"/>
                </a:lnTo>
                <a:lnTo>
                  <a:pt x="0" y="0"/>
                </a:lnTo>
                <a:close/>
              </a:path>
            </a:pathLst>
          </a:custGeom>
          <a:blipFill>
            <a:blip r:embed="rId19"/>
            <a:stretch>
              <a:fillRect l="0" t="0" r="0" b="0"/>
            </a:stretch>
          </a:blipFill>
        </p:spPr>
      </p:sp>
      <p:sp>
        <p:nvSpPr>
          <p:cNvPr name="TextBox 21" id="21"/>
          <p:cNvSpPr txBox="true"/>
          <p:nvPr/>
        </p:nvSpPr>
        <p:spPr>
          <a:xfrm rot="0">
            <a:off x="1517625" y="1311648"/>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software, instalasi aplikasi </a:t>
            </a:r>
          </a:p>
        </p:txBody>
      </p:sp>
      <p:sp>
        <p:nvSpPr>
          <p:cNvPr name="TextBox 22" id="22"/>
          <p:cNvSpPr txBox="true"/>
          <p:nvPr/>
        </p:nvSpPr>
        <p:spPr>
          <a:xfrm rot="0">
            <a:off x="4891125" y="2315627"/>
            <a:ext cx="8505750" cy="2095293"/>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dapat install atau unduh dengan klik area deskripsi aplikasi lalu klik “install”. nantinya akan diminta untuk memasukkan password admin. setelah diisi maka instalasi akan dimulai.</a:t>
            </a:r>
          </a:p>
          <a:p>
            <a:pPr algn="ctr">
              <a:lnSpc>
                <a:spcPts val="335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4553936" y="4144221"/>
            <a:ext cx="9511480" cy="2496134"/>
          </a:xfrm>
          <a:custGeom>
            <a:avLst/>
            <a:gdLst/>
            <a:ahLst/>
            <a:cxnLst/>
            <a:rect r="r" b="b" t="t" l="l"/>
            <a:pathLst>
              <a:path h="2496134" w="9511480">
                <a:moveTo>
                  <a:pt x="0" y="0"/>
                </a:moveTo>
                <a:lnTo>
                  <a:pt x="9511480" y="0"/>
                </a:lnTo>
                <a:lnTo>
                  <a:pt x="9511480" y="2496135"/>
                </a:lnTo>
                <a:lnTo>
                  <a:pt x="0" y="2496135"/>
                </a:lnTo>
                <a:lnTo>
                  <a:pt x="0" y="0"/>
                </a:lnTo>
                <a:close/>
              </a:path>
            </a:pathLst>
          </a:custGeom>
          <a:blipFill>
            <a:blip r:embed="rId18"/>
            <a:stretch>
              <a:fillRect l="0" t="0" r="0" b="0"/>
            </a:stretch>
          </a:blipFill>
        </p:spPr>
      </p:sp>
      <p:sp>
        <p:nvSpPr>
          <p:cNvPr name="Freeform 20" id="20"/>
          <p:cNvSpPr/>
          <p:nvPr/>
        </p:nvSpPr>
        <p:spPr>
          <a:xfrm flipH="false" flipV="false" rot="0">
            <a:off x="4714527" y="7018626"/>
            <a:ext cx="9190298" cy="2596406"/>
          </a:xfrm>
          <a:custGeom>
            <a:avLst/>
            <a:gdLst/>
            <a:ahLst/>
            <a:cxnLst/>
            <a:rect r="r" b="b" t="t" l="l"/>
            <a:pathLst>
              <a:path h="2596406" w="9190298">
                <a:moveTo>
                  <a:pt x="0" y="0"/>
                </a:moveTo>
                <a:lnTo>
                  <a:pt x="9190298" y="0"/>
                </a:lnTo>
                <a:lnTo>
                  <a:pt x="9190298" y="2596406"/>
                </a:lnTo>
                <a:lnTo>
                  <a:pt x="0" y="2596406"/>
                </a:lnTo>
                <a:lnTo>
                  <a:pt x="0" y="0"/>
                </a:lnTo>
                <a:close/>
              </a:path>
            </a:pathLst>
          </a:custGeom>
          <a:blipFill>
            <a:blip r:embed="rId19"/>
            <a:stretch>
              <a:fillRect l="0" t="0" r="0" b="0"/>
            </a:stretch>
          </a:blipFill>
        </p:spPr>
      </p:sp>
      <p:sp>
        <p:nvSpPr>
          <p:cNvPr name="TextBox 21" id="21"/>
          <p:cNvSpPr txBox="true"/>
          <p:nvPr/>
        </p:nvSpPr>
        <p:spPr>
          <a:xfrm rot="0">
            <a:off x="1517625" y="556516"/>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software. menghapus aplikasi</a:t>
            </a:r>
          </a:p>
        </p:txBody>
      </p:sp>
      <p:sp>
        <p:nvSpPr>
          <p:cNvPr name="TextBox 22" id="22"/>
          <p:cNvSpPr txBox="true"/>
          <p:nvPr/>
        </p:nvSpPr>
        <p:spPr>
          <a:xfrm rot="0">
            <a:off x="5056801" y="1388620"/>
            <a:ext cx="8505750" cy="2933410"/>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kamu bisa melakukan uninstall aplikasi dengan cara pada halaman “installed” klik uninstall aplikasi yang diinginkan untuk di hapus. nantinya akan ada pesan konfirmasi untuk penghapusan. </a:t>
            </a:r>
            <a:r>
              <a:rPr lang="en-US" sz="2799">
                <a:solidFill>
                  <a:srgbClr val="FFFFFF"/>
                </a:solidFill>
                <a:latin typeface="PT Sans"/>
              </a:rPr>
              <a:t>klik</a:t>
            </a:r>
            <a:r>
              <a:rPr lang="en-US" sz="2799">
                <a:solidFill>
                  <a:srgbClr val="FFFFFF"/>
                </a:solidFill>
                <a:latin typeface="PT Sans"/>
              </a:rPr>
              <a:t> installed menu tab bar atas lalu uninstall</a:t>
            </a:r>
          </a:p>
          <a:p>
            <a:pPr algn="ctr">
              <a:lnSpc>
                <a:spcPts val="3359"/>
              </a:lnSpc>
            </a:pPr>
          </a:p>
          <a:p>
            <a:pPr algn="ctr">
              <a:lnSpc>
                <a:spcPts val="335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3135218" y="3837987"/>
            <a:ext cx="12017564" cy="2611027"/>
          </a:xfrm>
          <a:custGeom>
            <a:avLst/>
            <a:gdLst/>
            <a:ahLst/>
            <a:cxnLst/>
            <a:rect r="r" b="b" t="t" l="l"/>
            <a:pathLst>
              <a:path h="2611027" w="12017564">
                <a:moveTo>
                  <a:pt x="0" y="0"/>
                </a:moveTo>
                <a:lnTo>
                  <a:pt x="12017564" y="0"/>
                </a:lnTo>
                <a:lnTo>
                  <a:pt x="12017564" y="2611026"/>
                </a:lnTo>
                <a:lnTo>
                  <a:pt x="0" y="2611026"/>
                </a:lnTo>
                <a:lnTo>
                  <a:pt x="0" y="0"/>
                </a:lnTo>
                <a:close/>
              </a:path>
            </a:pathLst>
          </a:custGeom>
          <a:blipFill>
            <a:blip r:embed="rId18"/>
            <a:stretch>
              <a:fillRect l="0" t="0" r="0" b="0"/>
            </a:stretch>
          </a:blipFill>
        </p:spPr>
      </p:sp>
      <p:sp>
        <p:nvSpPr>
          <p:cNvPr name="Freeform 20" id="20"/>
          <p:cNvSpPr/>
          <p:nvPr/>
        </p:nvSpPr>
        <p:spPr>
          <a:xfrm flipH="false" flipV="false" rot="0">
            <a:off x="3135218" y="6650152"/>
            <a:ext cx="12020078" cy="2597704"/>
          </a:xfrm>
          <a:custGeom>
            <a:avLst/>
            <a:gdLst/>
            <a:ahLst/>
            <a:cxnLst/>
            <a:rect r="r" b="b" t="t" l="l"/>
            <a:pathLst>
              <a:path h="2597704" w="12020078">
                <a:moveTo>
                  <a:pt x="0" y="0"/>
                </a:moveTo>
                <a:lnTo>
                  <a:pt x="12020078" y="0"/>
                </a:lnTo>
                <a:lnTo>
                  <a:pt x="12020078" y="2597704"/>
                </a:lnTo>
                <a:lnTo>
                  <a:pt x="0" y="2597704"/>
                </a:lnTo>
                <a:lnTo>
                  <a:pt x="0" y="0"/>
                </a:lnTo>
                <a:close/>
              </a:path>
            </a:pathLst>
          </a:custGeom>
          <a:blipFill>
            <a:blip r:embed="rId19"/>
            <a:stretch>
              <a:fillRect l="0" t="0" r="0" b="0"/>
            </a:stretch>
          </a:blipFill>
        </p:spPr>
      </p:sp>
      <p:sp>
        <p:nvSpPr>
          <p:cNvPr name="TextBox 21" id="21"/>
          <p:cNvSpPr txBox="true"/>
          <p:nvPr/>
        </p:nvSpPr>
        <p:spPr>
          <a:xfrm rot="0">
            <a:off x="1517625" y="556516"/>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software. mengupgrade aplikasi </a:t>
            </a:r>
          </a:p>
        </p:txBody>
      </p:sp>
      <p:sp>
        <p:nvSpPr>
          <p:cNvPr name="TextBox 22" id="22"/>
          <p:cNvSpPr txBox="true"/>
          <p:nvPr/>
        </p:nvSpPr>
        <p:spPr>
          <a:xfrm rot="0">
            <a:off x="5056801" y="1388620"/>
            <a:ext cx="8505750" cy="1676234"/>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dapat melakukan pembaruan aplikasi intinya pada software dimana dengan tab bar atas bagian updates, disana bisa mengaupdate beberapa aplikasi yang sekiranya harus diupdate.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5137810" y="3283930"/>
            <a:ext cx="8011705" cy="3444169"/>
          </a:xfrm>
          <a:custGeom>
            <a:avLst/>
            <a:gdLst/>
            <a:ahLst/>
            <a:cxnLst/>
            <a:rect r="r" b="b" t="t" l="l"/>
            <a:pathLst>
              <a:path h="3444169" w="8011705">
                <a:moveTo>
                  <a:pt x="0" y="0"/>
                </a:moveTo>
                <a:lnTo>
                  <a:pt x="8011706" y="0"/>
                </a:lnTo>
                <a:lnTo>
                  <a:pt x="8011706" y="3444169"/>
                </a:lnTo>
                <a:lnTo>
                  <a:pt x="0" y="3444169"/>
                </a:lnTo>
                <a:lnTo>
                  <a:pt x="0" y="0"/>
                </a:lnTo>
                <a:close/>
              </a:path>
            </a:pathLst>
          </a:custGeom>
          <a:blipFill>
            <a:blip r:embed="rId18"/>
            <a:stretch>
              <a:fillRect l="0" t="0" r="0" b="0"/>
            </a:stretch>
          </a:blipFill>
        </p:spPr>
      </p:sp>
      <p:sp>
        <p:nvSpPr>
          <p:cNvPr name="Freeform 20" id="20"/>
          <p:cNvSpPr/>
          <p:nvPr/>
        </p:nvSpPr>
        <p:spPr>
          <a:xfrm flipH="false" flipV="false" rot="0">
            <a:off x="3673784" y="6947174"/>
            <a:ext cx="10607036" cy="2039815"/>
          </a:xfrm>
          <a:custGeom>
            <a:avLst/>
            <a:gdLst/>
            <a:ahLst/>
            <a:cxnLst/>
            <a:rect r="r" b="b" t="t" l="l"/>
            <a:pathLst>
              <a:path h="2039815" w="10607036">
                <a:moveTo>
                  <a:pt x="0" y="0"/>
                </a:moveTo>
                <a:lnTo>
                  <a:pt x="10607036" y="0"/>
                </a:lnTo>
                <a:lnTo>
                  <a:pt x="10607036" y="2039814"/>
                </a:lnTo>
                <a:lnTo>
                  <a:pt x="0" y="2039814"/>
                </a:lnTo>
                <a:lnTo>
                  <a:pt x="0" y="0"/>
                </a:lnTo>
                <a:close/>
              </a:path>
            </a:pathLst>
          </a:custGeom>
          <a:blipFill>
            <a:blip r:embed="rId19"/>
            <a:stretch>
              <a:fillRect l="0" t="0" r="0" b="0"/>
            </a:stretch>
          </a:blipFill>
        </p:spPr>
      </p:sp>
      <p:sp>
        <p:nvSpPr>
          <p:cNvPr name="TextBox 21" id="21"/>
          <p:cNvSpPr txBox="true"/>
          <p:nvPr/>
        </p:nvSpPr>
        <p:spPr>
          <a:xfrm rot="0">
            <a:off x="1517625" y="556516"/>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software. mengupgrade aplikasi </a:t>
            </a:r>
          </a:p>
        </p:txBody>
      </p:sp>
      <p:sp>
        <p:nvSpPr>
          <p:cNvPr name="TextBox 22" id="22"/>
          <p:cNvSpPr txBox="true"/>
          <p:nvPr/>
        </p:nvSpPr>
        <p:spPr>
          <a:xfrm rot="0">
            <a:off x="4890788" y="1388620"/>
            <a:ext cx="8505750" cy="1676234"/>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lalu restart dan update untuk melakukan pembaruan.aplikasikan ada pemberitahuan untuk konfirmasi restart dan update aplikasi  </a:t>
            </a:r>
          </a:p>
          <a:p>
            <a:pPr algn="ctr">
              <a:lnSpc>
                <a:spcPts val="335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6176928" y="5637529"/>
            <a:ext cx="5805385" cy="4530371"/>
          </a:xfrm>
          <a:custGeom>
            <a:avLst/>
            <a:gdLst/>
            <a:ahLst/>
            <a:cxnLst/>
            <a:rect r="r" b="b" t="t" l="l"/>
            <a:pathLst>
              <a:path h="4530371" w="5805385">
                <a:moveTo>
                  <a:pt x="0" y="0"/>
                </a:moveTo>
                <a:lnTo>
                  <a:pt x="5805385" y="0"/>
                </a:lnTo>
                <a:lnTo>
                  <a:pt x="5805385" y="4530371"/>
                </a:lnTo>
                <a:lnTo>
                  <a:pt x="0" y="4530371"/>
                </a:lnTo>
                <a:lnTo>
                  <a:pt x="0" y="0"/>
                </a:lnTo>
                <a:close/>
              </a:path>
            </a:pathLst>
          </a:custGeom>
          <a:blipFill>
            <a:blip r:embed="rId18"/>
            <a:stretch>
              <a:fillRect l="0" t="0" r="0" b="0"/>
            </a:stretch>
          </a:blipFill>
        </p:spPr>
      </p:sp>
      <p:sp>
        <p:nvSpPr>
          <p:cNvPr name="Freeform 20" id="20"/>
          <p:cNvSpPr/>
          <p:nvPr/>
        </p:nvSpPr>
        <p:spPr>
          <a:xfrm flipH="false" flipV="false" rot="0">
            <a:off x="5592929" y="2693360"/>
            <a:ext cx="7433494" cy="2725094"/>
          </a:xfrm>
          <a:custGeom>
            <a:avLst/>
            <a:gdLst/>
            <a:ahLst/>
            <a:cxnLst/>
            <a:rect r="r" b="b" t="t" l="l"/>
            <a:pathLst>
              <a:path h="2725094" w="7433494">
                <a:moveTo>
                  <a:pt x="0" y="0"/>
                </a:moveTo>
                <a:lnTo>
                  <a:pt x="7433494" y="0"/>
                </a:lnTo>
                <a:lnTo>
                  <a:pt x="7433494" y="2725094"/>
                </a:lnTo>
                <a:lnTo>
                  <a:pt x="0" y="2725094"/>
                </a:lnTo>
                <a:lnTo>
                  <a:pt x="0" y="0"/>
                </a:lnTo>
                <a:close/>
              </a:path>
            </a:pathLst>
          </a:custGeom>
          <a:blipFill>
            <a:blip r:embed="rId19"/>
            <a:stretch>
              <a:fillRect l="0" t="0" r="0" b="0"/>
            </a:stretch>
          </a:blipFill>
        </p:spPr>
      </p:sp>
      <p:sp>
        <p:nvSpPr>
          <p:cNvPr name="TextBox 21" id="21"/>
          <p:cNvSpPr txBox="true"/>
          <p:nvPr/>
        </p:nvSpPr>
        <p:spPr>
          <a:xfrm rot="0">
            <a:off x="1517625" y="556516"/>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software. modifikasi aplikasi </a:t>
            </a:r>
          </a:p>
        </p:txBody>
      </p:sp>
      <p:sp>
        <p:nvSpPr>
          <p:cNvPr name="TextBox 22" id="22"/>
          <p:cNvSpPr txBox="true"/>
          <p:nvPr/>
        </p:nvSpPr>
        <p:spPr>
          <a:xfrm rot="0">
            <a:off x="4890788" y="1388620"/>
            <a:ext cx="8505750" cy="1676234"/>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software aplikasi dapat di modifikasi. </a:t>
            </a:r>
          </a:p>
          <a:p>
            <a:pPr algn="ctr">
              <a:lnSpc>
                <a:spcPts val="3359"/>
              </a:lnSpc>
            </a:pPr>
            <a:r>
              <a:rPr lang="en-US" sz="2799">
                <a:solidFill>
                  <a:srgbClr val="FFFFFF"/>
                </a:solidFill>
                <a:latin typeface="PT Sans"/>
              </a:rPr>
              <a:t>dapat dilakukan dengan menu bar pojok kanan lalu pilih software repository</a:t>
            </a:r>
          </a:p>
          <a:p>
            <a:pPr algn="ctr">
              <a:lnSpc>
                <a:spcPts val="335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5629465" y="6633871"/>
            <a:ext cx="7029070" cy="2613985"/>
          </a:xfrm>
          <a:custGeom>
            <a:avLst/>
            <a:gdLst/>
            <a:ahLst/>
            <a:cxnLst/>
            <a:rect r="r" b="b" t="t" l="l"/>
            <a:pathLst>
              <a:path h="2613985" w="7029070">
                <a:moveTo>
                  <a:pt x="0" y="0"/>
                </a:moveTo>
                <a:lnTo>
                  <a:pt x="7029070" y="0"/>
                </a:lnTo>
                <a:lnTo>
                  <a:pt x="7029070" y="2613985"/>
                </a:lnTo>
                <a:lnTo>
                  <a:pt x="0" y="2613985"/>
                </a:lnTo>
                <a:lnTo>
                  <a:pt x="0" y="0"/>
                </a:lnTo>
                <a:close/>
              </a:path>
            </a:pathLst>
          </a:custGeom>
          <a:blipFill>
            <a:blip r:embed="rId18"/>
            <a:stretch>
              <a:fillRect l="0" t="0" r="0" b="0"/>
            </a:stretch>
          </a:blipFill>
        </p:spPr>
      </p:sp>
      <p:sp>
        <p:nvSpPr>
          <p:cNvPr name="Freeform 20" id="20"/>
          <p:cNvSpPr/>
          <p:nvPr/>
        </p:nvSpPr>
        <p:spPr>
          <a:xfrm flipH="false" flipV="false" rot="0">
            <a:off x="4143466" y="2942146"/>
            <a:ext cx="10000394" cy="3320250"/>
          </a:xfrm>
          <a:custGeom>
            <a:avLst/>
            <a:gdLst/>
            <a:ahLst/>
            <a:cxnLst/>
            <a:rect r="r" b="b" t="t" l="l"/>
            <a:pathLst>
              <a:path h="3320250" w="10000394">
                <a:moveTo>
                  <a:pt x="0" y="0"/>
                </a:moveTo>
                <a:lnTo>
                  <a:pt x="10000394" y="0"/>
                </a:lnTo>
                <a:lnTo>
                  <a:pt x="10000394" y="3320250"/>
                </a:lnTo>
                <a:lnTo>
                  <a:pt x="0" y="3320250"/>
                </a:lnTo>
                <a:lnTo>
                  <a:pt x="0" y="0"/>
                </a:lnTo>
                <a:close/>
              </a:path>
            </a:pathLst>
          </a:custGeom>
          <a:blipFill>
            <a:blip r:embed="rId19"/>
            <a:stretch>
              <a:fillRect l="0" t="0" r="0" b="0"/>
            </a:stretch>
          </a:blipFill>
        </p:spPr>
      </p:sp>
      <p:sp>
        <p:nvSpPr>
          <p:cNvPr name="TextBox 21" id="21"/>
          <p:cNvSpPr txBox="true"/>
          <p:nvPr/>
        </p:nvSpPr>
        <p:spPr>
          <a:xfrm rot="0">
            <a:off x="1517625" y="556516"/>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software. modifikasi aplikasi </a:t>
            </a:r>
          </a:p>
        </p:txBody>
      </p:sp>
      <p:sp>
        <p:nvSpPr>
          <p:cNvPr name="TextBox 22" id="22"/>
          <p:cNvSpPr txBox="true"/>
          <p:nvPr/>
        </p:nvSpPr>
        <p:spPr>
          <a:xfrm rot="0">
            <a:off x="4890788" y="1388620"/>
            <a:ext cx="8505750" cy="1676234"/>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-lalu kamu bisa lakukan konfigurasi bebas disana</a:t>
            </a:r>
          </a:p>
          <a:p>
            <a:pPr algn="ctr">
              <a:lnSpc>
                <a:spcPts val="3359"/>
              </a:lnSpc>
            </a:pPr>
            <a:r>
              <a:rPr lang="en-US" sz="2799">
                <a:solidFill>
                  <a:srgbClr val="FFFFFF"/>
                </a:solidFill>
                <a:latin typeface="PT Sans"/>
              </a:rPr>
              <a:t>setiap modifikasi, harus melakukan reload informasi paket agar bisa terupdate</a:t>
            </a:r>
          </a:p>
          <a:p>
            <a:pPr algn="ctr">
              <a:lnSpc>
                <a:spcPts val="335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4890788" y="2822154"/>
            <a:ext cx="7752844" cy="2321346"/>
          </a:xfrm>
          <a:custGeom>
            <a:avLst/>
            <a:gdLst/>
            <a:ahLst/>
            <a:cxnLst/>
            <a:rect r="r" b="b" t="t" l="l"/>
            <a:pathLst>
              <a:path h="2321346" w="7752844">
                <a:moveTo>
                  <a:pt x="0" y="0"/>
                </a:moveTo>
                <a:lnTo>
                  <a:pt x="7752844" y="0"/>
                </a:lnTo>
                <a:lnTo>
                  <a:pt x="7752844" y="2321346"/>
                </a:lnTo>
                <a:lnTo>
                  <a:pt x="0" y="2321346"/>
                </a:lnTo>
                <a:lnTo>
                  <a:pt x="0" y="0"/>
                </a:lnTo>
                <a:close/>
              </a:path>
            </a:pathLst>
          </a:custGeom>
          <a:blipFill>
            <a:blip r:embed="rId18"/>
            <a:stretch>
              <a:fillRect l="0" t="0" r="0" b="0"/>
            </a:stretch>
          </a:blipFill>
        </p:spPr>
      </p:sp>
      <p:sp>
        <p:nvSpPr>
          <p:cNvPr name="Freeform 20" id="20"/>
          <p:cNvSpPr/>
          <p:nvPr/>
        </p:nvSpPr>
        <p:spPr>
          <a:xfrm flipH="false" flipV="false" rot="0">
            <a:off x="5726160" y="5660545"/>
            <a:ext cx="6835680" cy="4031868"/>
          </a:xfrm>
          <a:custGeom>
            <a:avLst/>
            <a:gdLst/>
            <a:ahLst/>
            <a:cxnLst/>
            <a:rect r="r" b="b" t="t" l="l"/>
            <a:pathLst>
              <a:path h="4031868" w="6835680">
                <a:moveTo>
                  <a:pt x="0" y="0"/>
                </a:moveTo>
                <a:lnTo>
                  <a:pt x="6835680" y="0"/>
                </a:lnTo>
                <a:lnTo>
                  <a:pt x="6835680" y="4031868"/>
                </a:lnTo>
                <a:lnTo>
                  <a:pt x="0" y="4031868"/>
                </a:lnTo>
                <a:lnTo>
                  <a:pt x="0" y="0"/>
                </a:lnTo>
                <a:close/>
              </a:path>
            </a:pathLst>
          </a:custGeom>
          <a:blipFill>
            <a:blip r:embed="rId19"/>
            <a:stretch>
              <a:fillRect l="0" t="0" r="0" b="0"/>
            </a:stretch>
          </a:blipFill>
        </p:spPr>
      </p:sp>
      <p:sp>
        <p:nvSpPr>
          <p:cNvPr name="TextBox 21" id="21"/>
          <p:cNvSpPr txBox="true"/>
          <p:nvPr/>
        </p:nvSpPr>
        <p:spPr>
          <a:xfrm rot="0">
            <a:off x="1517625" y="556516"/>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otomatis update dengan software</a:t>
            </a:r>
          </a:p>
        </p:txBody>
      </p:sp>
      <p:sp>
        <p:nvSpPr>
          <p:cNvPr name="TextBox 22" id="22"/>
          <p:cNvSpPr txBox="true"/>
          <p:nvPr/>
        </p:nvSpPr>
        <p:spPr>
          <a:xfrm rot="0">
            <a:off x="4890788" y="1388620"/>
            <a:ext cx="8505750" cy="1676234"/>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update otomatis di software dapat dilakukan dengan </a:t>
            </a:r>
          </a:p>
          <a:p>
            <a:pPr algn="ctr">
              <a:lnSpc>
                <a:spcPts val="3359"/>
              </a:lnSpc>
            </a:pPr>
            <a:r>
              <a:rPr lang="en-US" sz="2799">
                <a:solidFill>
                  <a:srgbClr val="FFFFFF"/>
                </a:solidFill>
                <a:latin typeface="PT Sans"/>
              </a:rPr>
              <a:t>-klik menu bar pojok kanan </a:t>
            </a:r>
            <a:r>
              <a:rPr lang="en-US" sz="2799">
                <a:solidFill>
                  <a:srgbClr val="FFFFFF"/>
                </a:solidFill>
                <a:latin typeface="PT Sans"/>
              </a:rPr>
              <a:t>pilih Update Prefrences lalu ON menu automatic updates </a:t>
            </a:r>
          </a:p>
          <a:p>
            <a:pPr algn="ctr">
              <a:lnSpc>
                <a:spcPts val="33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0800000">
            <a:off x="15695186" y="8251148"/>
            <a:ext cx="1173600" cy="2568850"/>
            <a:chOff x="0" y="0"/>
            <a:chExt cx="1564800" cy="3425133"/>
          </a:xfrm>
        </p:grpSpPr>
        <p:sp>
          <p:nvSpPr>
            <p:cNvPr name="Freeform 5" id="5"/>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5400018"/>
            </a:gradFill>
          </p:spPr>
        </p:sp>
      </p:grpSp>
      <p:sp>
        <p:nvSpPr>
          <p:cNvPr name="Freeform 6" id="6"/>
          <p:cNvSpPr/>
          <p:nvPr/>
        </p:nvSpPr>
        <p:spPr>
          <a:xfrm flipH="false" flipV="false" rot="0">
            <a:off x="16039875" y="8901095"/>
            <a:ext cx="484182" cy="1766524"/>
          </a:xfrm>
          <a:custGeom>
            <a:avLst/>
            <a:gdLst/>
            <a:ahLst/>
            <a:cxnLst/>
            <a:rect r="r" b="b" t="t" l="l"/>
            <a:pathLst>
              <a:path h="1766524" w="484182">
                <a:moveTo>
                  <a:pt x="0" y="0"/>
                </a:moveTo>
                <a:lnTo>
                  <a:pt x="484182" y="0"/>
                </a:lnTo>
                <a:lnTo>
                  <a:pt x="484182" y="1766524"/>
                </a:lnTo>
                <a:lnTo>
                  <a:pt x="0" y="1766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6177740" y="3071358"/>
            <a:ext cx="3989400" cy="136200"/>
            <a:chOff x="0" y="0"/>
            <a:chExt cx="5319200" cy="181600"/>
          </a:xfrm>
        </p:grpSpPr>
        <p:sp>
          <p:nvSpPr>
            <p:cNvPr name="Freeform 8" id="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sp>
        <p:nvSpPr>
          <p:cNvPr name="Freeform 9" id="9"/>
          <p:cNvSpPr/>
          <p:nvPr/>
        </p:nvSpPr>
        <p:spPr>
          <a:xfrm flipH="false" flipV="false" rot="0">
            <a:off x="17298442" y="4679110"/>
            <a:ext cx="3684130" cy="432086"/>
          </a:xfrm>
          <a:custGeom>
            <a:avLst/>
            <a:gdLst/>
            <a:ahLst/>
            <a:cxnLst/>
            <a:rect r="r" b="b" t="t" l="l"/>
            <a:pathLst>
              <a:path h="432086" w="3684130">
                <a:moveTo>
                  <a:pt x="0" y="0"/>
                </a:moveTo>
                <a:lnTo>
                  <a:pt x="3684130" y="0"/>
                </a:lnTo>
                <a:lnTo>
                  <a:pt x="3684130" y="432086"/>
                </a:lnTo>
                <a:lnTo>
                  <a:pt x="0" y="4320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5400000">
            <a:off x="16412324" y="-697622"/>
            <a:ext cx="1173600" cy="2568850"/>
            <a:chOff x="0" y="0"/>
            <a:chExt cx="1564800" cy="3425133"/>
          </a:xfrm>
        </p:grpSpPr>
        <p:sp>
          <p:nvSpPr>
            <p:cNvPr name="Freeform 11" id="11"/>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0800079"/>
            </a:gradFill>
          </p:spPr>
        </p:sp>
      </p:grpSp>
      <p:grpSp>
        <p:nvGrpSpPr>
          <p:cNvPr name="Group 12" id="12"/>
          <p:cNvGrpSpPr/>
          <p:nvPr/>
        </p:nvGrpSpPr>
        <p:grpSpPr>
          <a:xfrm rot="0">
            <a:off x="33990" y="17012"/>
            <a:ext cx="1173600" cy="2568850"/>
            <a:chOff x="0" y="0"/>
            <a:chExt cx="1564800" cy="3425133"/>
          </a:xfrm>
        </p:grpSpPr>
        <p:sp>
          <p:nvSpPr>
            <p:cNvPr name="Freeform 13" id="13"/>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14" id="14"/>
          <p:cNvSpPr/>
          <p:nvPr/>
        </p:nvSpPr>
        <p:spPr>
          <a:xfrm flipH="false" flipV="false" rot="0">
            <a:off x="-560601" y="608567"/>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0250414" y="9881648"/>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16839584" y="661453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7" id="17"/>
          <p:cNvGrpSpPr/>
          <p:nvPr/>
        </p:nvGrpSpPr>
        <p:grpSpPr>
          <a:xfrm rot="0">
            <a:off x="-2829110" y="804765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19" id="19"/>
          <p:cNvGrpSpPr/>
          <p:nvPr/>
        </p:nvGrpSpPr>
        <p:grpSpPr>
          <a:xfrm rot="0">
            <a:off x="-2222910" y="7489058"/>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sp>
        <p:nvSpPr>
          <p:cNvPr name="Freeform 21" id="21"/>
          <p:cNvSpPr/>
          <p:nvPr/>
        </p:nvSpPr>
        <p:spPr>
          <a:xfrm flipH="false" flipV="false" rot="0">
            <a:off x="-310522" y="486200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22" id="22"/>
          <p:cNvGrpSpPr/>
          <p:nvPr/>
        </p:nvGrpSpPr>
        <p:grpSpPr>
          <a:xfrm rot="0">
            <a:off x="2906700" y="6787354"/>
            <a:ext cx="12474600" cy="876000"/>
            <a:chOff x="0" y="0"/>
            <a:chExt cx="16632800" cy="1168000"/>
          </a:xfrm>
        </p:grpSpPr>
        <p:sp>
          <p:nvSpPr>
            <p:cNvPr name="Freeform 23" id="23"/>
            <p:cNvSpPr/>
            <p:nvPr/>
          </p:nvSpPr>
          <p:spPr>
            <a:xfrm flipH="false" flipV="false" rot="0">
              <a:off x="0" y="0"/>
              <a:ext cx="16632681" cy="1168019"/>
            </a:xfrm>
            <a:custGeom>
              <a:avLst/>
              <a:gdLst/>
              <a:ahLst/>
              <a:cxnLst/>
              <a:rect r="r" b="b" t="t" l="l"/>
              <a:pathLst>
                <a:path h="1168019" w="16632681">
                  <a:moveTo>
                    <a:pt x="0" y="583946"/>
                  </a:moveTo>
                  <a:cubicBezTo>
                    <a:pt x="0" y="261493"/>
                    <a:pt x="261493" y="0"/>
                    <a:pt x="583946" y="0"/>
                  </a:cubicBezTo>
                  <a:lnTo>
                    <a:pt x="16048735" y="0"/>
                  </a:lnTo>
                  <a:cubicBezTo>
                    <a:pt x="16371315" y="0"/>
                    <a:pt x="16632681" y="261493"/>
                    <a:pt x="16632681" y="583946"/>
                  </a:cubicBezTo>
                  <a:cubicBezTo>
                    <a:pt x="16632681" y="906399"/>
                    <a:pt x="16371188" y="1167892"/>
                    <a:pt x="16048735" y="1167892"/>
                  </a:cubicBezTo>
                  <a:lnTo>
                    <a:pt x="583946" y="1167892"/>
                  </a:lnTo>
                  <a:cubicBezTo>
                    <a:pt x="261493" y="1168019"/>
                    <a:pt x="0" y="906526"/>
                    <a:pt x="0" y="583946"/>
                  </a:cubicBezTo>
                  <a:close/>
                </a:path>
              </a:pathLst>
            </a:custGeom>
            <a:gradFill rotWithShape="true">
              <a:gsLst>
                <a:gs pos="0">
                  <a:srgbClr val="151B46">
                    <a:alpha val="100000"/>
                  </a:srgbClr>
                </a:gs>
                <a:gs pos="100000">
                  <a:srgbClr val="8FFFFF">
                    <a:alpha val="100000"/>
                  </a:srgbClr>
                </a:gs>
              </a:gsLst>
              <a:lin ang="1189947"/>
            </a:gradFill>
          </p:spPr>
        </p:sp>
      </p:grpSp>
      <p:sp>
        <p:nvSpPr>
          <p:cNvPr name="TextBox 24" id="24"/>
          <p:cNvSpPr txBox="true"/>
          <p:nvPr/>
        </p:nvSpPr>
        <p:spPr>
          <a:xfrm rot="0">
            <a:off x="1517625" y="4836104"/>
            <a:ext cx="15252750" cy="1567425"/>
          </a:xfrm>
          <a:prstGeom prst="rect">
            <a:avLst/>
          </a:prstGeom>
        </p:spPr>
        <p:txBody>
          <a:bodyPr anchor="t" rtlCol="false" tIns="0" lIns="0" bIns="0" rIns="0">
            <a:spAutoFit/>
          </a:bodyPr>
          <a:lstStyle/>
          <a:p>
            <a:pPr algn="ctr">
              <a:lnSpc>
                <a:spcPts val="19200"/>
              </a:lnSpc>
            </a:pPr>
            <a:r>
              <a:rPr lang="en-US" sz="16000">
                <a:solidFill>
                  <a:srgbClr val="8FFFFF"/>
                </a:solidFill>
                <a:latin typeface="Arimo Bold"/>
              </a:rPr>
              <a:t>Software Sources Linux </a:t>
            </a:r>
          </a:p>
        </p:txBody>
      </p:sp>
      <p:sp>
        <p:nvSpPr>
          <p:cNvPr name="TextBox 25" id="25"/>
          <p:cNvSpPr txBox="true"/>
          <p:nvPr/>
        </p:nvSpPr>
        <p:spPr>
          <a:xfrm rot="0">
            <a:off x="3808725" y="6913654"/>
            <a:ext cx="10670550" cy="613875"/>
          </a:xfrm>
          <a:prstGeom prst="rect">
            <a:avLst/>
          </a:prstGeom>
        </p:spPr>
        <p:txBody>
          <a:bodyPr anchor="t" rtlCol="false" tIns="0" lIns="0" bIns="0" rIns="0">
            <a:spAutoFit/>
          </a:bodyPr>
          <a:lstStyle/>
          <a:p>
            <a:pPr algn="ctr">
              <a:lnSpc>
                <a:spcPts val="4320"/>
              </a:lnSpc>
            </a:pPr>
            <a:r>
              <a:rPr lang="en-US" sz="3600">
                <a:solidFill>
                  <a:srgbClr val="FFFFFF"/>
                </a:solidFill>
                <a:latin typeface="PT Sans"/>
              </a:rPr>
              <a:t>Software Sources Pada Debian</a:t>
            </a:r>
          </a:p>
        </p:txBody>
      </p:sp>
      <p:sp>
        <p:nvSpPr>
          <p:cNvPr name="TextBox 26" id="26"/>
          <p:cNvSpPr txBox="true"/>
          <p:nvPr/>
        </p:nvSpPr>
        <p:spPr>
          <a:xfrm rot="0">
            <a:off x="6356325" y="2994696"/>
            <a:ext cx="5575350" cy="1725225"/>
          </a:xfrm>
          <a:prstGeom prst="rect">
            <a:avLst/>
          </a:prstGeom>
        </p:spPr>
        <p:txBody>
          <a:bodyPr anchor="t" rtlCol="false" tIns="0" lIns="0" bIns="0" rIns="0">
            <a:spAutoFit/>
          </a:bodyPr>
          <a:lstStyle/>
          <a:p>
            <a:pPr algn="ctr">
              <a:lnSpc>
                <a:spcPts val="19200"/>
              </a:lnSpc>
            </a:pPr>
            <a:r>
              <a:rPr lang="en-US" sz="16000">
                <a:solidFill>
                  <a:srgbClr val="8FFFFF"/>
                </a:solidFill>
                <a:latin typeface="Arimo Bold"/>
              </a:rPr>
              <a:t>01</a:t>
            </a:r>
          </a:p>
        </p:txBody>
      </p:sp>
      <p:sp>
        <p:nvSpPr>
          <p:cNvPr name="Freeform 27" id="27"/>
          <p:cNvSpPr/>
          <p:nvPr/>
        </p:nvSpPr>
        <p:spPr>
          <a:xfrm flipH="false" flipV="false" rot="0">
            <a:off x="6999515" y="-1433699"/>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8" id="28"/>
          <p:cNvSpPr/>
          <p:nvPr/>
        </p:nvSpPr>
        <p:spPr>
          <a:xfrm flipH="false" flipV="false" rot="0">
            <a:off x="2805512" y="249193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9" id="29"/>
          <p:cNvSpPr/>
          <p:nvPr/>
        </p:nvSpPr>
        <p:spPr>
          <a:xfrm flipH="false" flipV="false" rot="0">
            <a:off x="3218352" y="88684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0" id="30"/>
          <p:cNvSpPr/>
          <p:nvPr/>
        </p:nvSpPr>
        <p:spPr>
          <a:xfrm flipH="false" flipV="false" rot="0">
            <a:off x="10991534" y="138358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1" id="31"/>
          <p:cNvSpPr/>
          <p:nvPr/>
        </p:nvSpPr>
        <p:spPr>
          <a:xfrm flipH="false" flipV="false" rot="0">
            <a:off x="11463962" y="8982062"/>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3485943" y="3596258"/>
            <a:ext cx="11647466" cy="5599264"/>
          </a:xfrm>
          <a:custGeom>
            <a:avLst/>
            <a:gdLst/>
            <a:ahLst/>
            <a:cxnLst/>
            <a:rect r="r" b="b" t="t" l="l"/>
            <a:pathLst>
              <a:path h="5599264" w="11647466">
                <a:moveTo>
                  <a:pt x="0" y="0"/>
                </a:moveTo>
                <a:lnTo>
                  <a:pt x="11647466" y="0"/>
                </a:lnTo>
                <a:lnTo>
                  <a:pt x="11647466" y="5599264"/>
                </a:lnTo>
                <a:lnTo>
                  <a:pt x="0" y="5599264"/>
                </a:lnTo>
                <a:lnTo>
                  <a:pt x="0" y="0"/>
                </a:lnTo>
                <a:close/>
              </a:path>
            </a:pathLst>
          </a:custGeom>
          <a:blipFill>
            <a:blip r:embed="rId18"/>
            <a:stretch>
              <a:fillRect l="0" t="0" r="0" b="0"/>
            </a:stretch>
          </a:blipFill>
        </p:spPr>
      </p:sp>
      <p:sp>
        <p:nvSpPr>
          <p:cNvPr name="TextBox 20" id="20"/>
          <p:cNvSpPr txBox="true"/>
          <p:nvPr/>
        </p:nvSpPr>
        <p:spPr>
          <a:xfrm rot="0">
            <a:off x="1517625" y="556516"/>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pencarian dan install dengan discover</a:t>
            </a:r>
          </a:p>
        </p:txBody>
      </p:sp>
      <p:sp>
        <p:nvSpPr>
          <p:cNvPr name="TextBox 21" id="21"/>
          <p:cNvSpPr txBox="true"/>
          <p:nvPr/>
        </p:nvSpPr>
        <p:spPr>
          <a:xfrm rot="0">
            <a:off x="4890788" y="1388620"/>
            <a:ext cx="8505750" cy="2514352"/>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untuk menemukan aplikasi, type nama deklarasi searching bisa di discover</a:t>
            </a:r>
          </a:p>
          <a:p>
            <a:pPr algn="ctr">
              <a:lnSpc>
                <a:spcPts val="3359"/>
              </a:lnSpc>
            </a:pPr>
            <a:r>
              <a:rPr lang="en-US" sz="2799">
                <a:solidFill>
                  <a:srgbClr val="FFFFFF"/>
                </a:solidFill>
                <a:latin typeface="PT Sans"/>
              </a:rPr>
              <a:t>-pada pojok kiri menu ada menu searching -untuk melakukan instalasi tetap menggunakan admin password untuk proses nya</a:t>
            </a:r>
          </a:p>
          <a:p>
            <a:pPr algn="ctr">
              <a:lnSpc>
                <a:spcPts val="335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9891406" y="4790449"/>
            <a:ext cx="8199997" cy="3505401"/>
          </a:xfrm>
          <a:custGeom>
            <a:avLst/>
            <a:gdLst/>
            <a:ahLst/>
            <a:cxnLst/>
            <a:rect r="r" b="b" t="t" l="l"/>
            <a:pathLst>
              <a:path h="3505401" w="8199997">
                <a:moveTo>
                  <a:pt x="0" y="0"/>
                </a:moveTo>
                <a:lnTo>
                  <a:pt x="8199997" y="0"/>
                </a:lnTo>
                <a:lnTo>
                  <a:pt x="8199997" y="3505402"/>
                </a:lnTo>
                <a:lnTo>
                  <a:pt x="0" y="3505402"/>
                </a:lnTo>
                <a:lnTo>
                  <a:pt x="0" y="0"/>
                </a:lnTo>
                <a:close/>
              </a:path>
            </a:pathLst>
          </a:custGeom>
          <a:blipFill>
            <a:blip r:embed="rId18"/>
            <a:stretch>
              <a:fillRect l="0" t="0" r="0" b="0"/>
            </a:stretch>
          </a:blipFill>
        </p:spPr>
      </p:sp>
      <p:sp>
        <p:nvSpPr>
          <p:cNvPr name="Freeform 20" id="20"/>
          <p:cNvSpPr/>
          <p:nvPr/>
        </p:nvSpPr>
        <p:spPr>
          <a:xfrm flipH="false" flipV="false" rot="0">
            <a:off x="1534825" y="4790449"/>
            <a:ext cx="8356581" cy="3575729"/>
          </a:xfrm>
          <a:custGeom>
            <a:avLst/>
            <a:gdLst/>
            <a:ahLst/>
            <a:cxnLst/>
            <a:rect r="r" b="b" t="t" l="l"/>
            <a:pathLst>
              <a:path h="3575729" w="8356581">
                <a:moveTo>
                  <a:pt x="0" y="0"/>
                </a:moveTo>
                <a:lnTo>
                  <a:pt x="8356581" y="0"/>
                </a:lnTo>
                <a:lnTo>
                  <a:pt x="8356581" y="3575729"/>
                </a:lnTo>
                <a:lnTo>
                  <a:pt x="0" y="3575729"/>
                </a:lnTo>
                <a:lnTo>
                  <a:pt x="0" y="0"/>
                </a:lnTo>
                <a:close/>
              </a:path>
            </a:pathLst>
          </a:custGeom>
          <a:blipFill>
            <a:blip r:embed="rId19"/>
            <a:stretch>
              <a:fillRect l="0" t="0" r="0" b="0"/>
            </a:stretch>
          </a:blipFill>
        </p:spPr>
      </p:sp>
      <p:sp>
        <p:nvSpPr>
          <p:cNvPr name="TextBox 21" id="21"/>
          <p:cNvSpPr txBox="true"/>
          <p:nvPr/>
        </p:nvSpPr>
        <p:spPr>
          <a:xfrm rot="0">
            <a:off x="1517625" y="556516"/>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install plasma desktop widget dan addons</a:t>
            </a:r>
          </a:p>
        </p:txBody>
      </p:sp>
      <p:sp>
        <p:nvSpPr>
          <p:cNvPr name="TextBox 22" id="22"/>
          <p:cNvSpPr txBox="true"/>
          <p:nvPr/>
        </p:nvSpPr>
        <p:spPr>
          <a:xfrm rot="0">
            <a:off x="4890788" y="1388620"/>
            <a:ext cx="8505750" cy="2095293"/>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discover mengizinkan kamu untuk install component untuk plasma environment. kunjungi the plasma addons</a:t>
            </a:r>
          </a:p>
          <a:p>
            <a:pPr algn="ctr">
              <a:lnSpc>
                <a:spcPts val="3359"/>
              </a:lnSpc>
            </a:pPr>
            <a:r>
              <a:rPr lang="en-US" sz="2799">
                <a:solidFill>
                  <a:srgbClr val="FFFFFF"/>
                </a:solidFill>
                <a:latin typeface="PT Sans"/>
              </a:rPr>
              <a:t>beberapa modul bisa kamu unduh untuk aplikasi install</a:t>
            </a:r>
          </a:p>
          <a:p>
            <a:pPr algn="ctr">
              <a:lnSpc>
                <a:spcPts val="335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4519583" y="3979231"/>
            <a:ext cx="9248160" cy="4923896"/>
          </a:xfrm>
          <a:custGeom>
            <a:avLst/>
            <a:gdLst/>
            <a:ahLst/>
            <a:cxnLst/>
            <a:rect r="r" b="b" t="t" l="l"/>
            <a:pathLst>
              <a:path h="4923896" w="9248160">
                <a:moveTo>
                  <a:pt x="0" y="0"/>
                </a:moveTo>
                <a:lnTo>
                  <a:pt x="9248160" y="0"/>
                </a:lnTo>
                <a:lnTo>
                  <a:pt x="9248160" y="4923896"/>
                </a:lnTo>
                <a:lnTo>
                  <a:pt x="0" y="4923896"/>
                </a:lnTo>
                <a:lnTo>
                  <a:pt x="0" y="0"/>
                </a:lnTo>
                <a:close/>
              </a:path>
            </a:pathLst>
          </a:custGeom>
          <a:blipFill>
            <a:blip r:embed="rId18"/>
            <a:stretch>
              <a:fillRect l="0" t="0" r="0" b="0"/>
            </a:stretch>
          </a:blipFill>
        </p:spPr>
      </p:sp>
      <p:sp>
        <p:nvSpPr>
          <p:cNvPr name="TextBox 20" id="20"/>
          <p:cNvSpPr txBox="true"/>
          <p:nvPr/>
        </p:nvSpPr>
        <p:spPr>
          <a:xfrm rot="0">
            <a:off x="1517625" y="556516"/>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uninstall aplikasi dengan discover</a:t>
            </a:r>
          </a:p>
        </p:txBody>
      </p:sp>
      <p:sp>
        <p:nvSpPr>
          <p:cNvPr name="TextBox 21" id="21"/>
          <p:cNvSpPr txBox="true"/>
          <p:nvPr/>
        </p:nvSpPr>
        <p:spPr>
          <a:xfrm rot="0">
            <a:off x="4890788" y="1388620"/>
            <a:ext cx="8505750" cy="2514352"/>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kamu bisa melakukan uninstall pada aplikasi di discover pada menu pojok kiri setelah home ada installed (aplikasi yang terinstall)</a:t>
            </a:r>
          </a:p>
          <a:p>
            <a:pPr algn="ctr">
              <a:lnSpc>
                <a:spcPts val="3359"/>
              </a:lnSpc>
            </a:pPr>
            <a:r>
              <a:rPr lang="en-US" sz="2799">
                <a:solidFill>
                  <a:srgbClr val="FFFFFF"/>
                </a:solidFill>
                <a:latin typeface="PT Sans"/>
              </a:rPr>
              <a:t>alu pada aplikasi akan tampil yang kamu install, jika ingin uninstall maka remove saja </a:t>
            </a:r>
          </a:p>
          <a:p>
            <a:pPr algn="ctr">
              <a:lnSpc>
                <a:spcPts val="3359"/>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2969125" y="4109415"/>
            <a:ext cx="12020078" cy="5138441"/>
          </a:xfrm>
          <a:custGeom>
            <a:avLst/>
            <a:gdLst/>
            <a:ahLst/>
            <a:cxnLst/>
            <a:rect r="r" b="b" t="t" l="l"/>
            <a:pathLst>
              <a:path h="5138441" w="12020078">
                <a:moveTo>
                  <a:pt x="0" y="0"/>
                </a:moveTo>
                <a:lnTo>
                  <a:pt x="12020079" y="0"/>
                </a:lnTo>
                <a:lnTo>
                  <a:pt x="12020079" y="5138441"/>
                </a:lnTo>
                <a:lnTo>
                  <a:pt x="0" y="5138441"/>
                </a:lnTo>
                <a:lnTo>
                  <a:pt x="0" y="0"/>
                </a:lnTo>
                <a:close/>
              </a:path>
            </a:pathLst>
          </a:custGeom>
          <a:blipFill>
            <a:blip r:embed="rId18"/>
            <a:stretch>
              <a:fillRect l="0" t="0" r="0" b="0"/>
            </a:stretch>
          </a:blipFill>
        </p:spPr>
      </p:sp>
      <p:sp>
        <p:nvSpPr>
          <p:cNvPr name="TextBox 20" id="20"/>
          <p:cNvSpPr txBox="true"/>
          <p:nvPr/>
        </p:nvSpPr>
        <p:spPr>
          <a:xfrm rot="0">
            <a:off x="1517625" y="556516"/>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discover : update aplikasi</a:t>
            </a:r>
          </a:p>
        </p:txBody>
      </p:sp>
      <p:sp>
        <p:nvSpPr>
          <p:cNvPr name="TextBox 21" id="21"/>
          <p:cNvSpPr txBox="true"/>
          <p:nvPr/>
        </p:nvSpPr>
        <p:spPr>
          <a:xfrm rot="0">
            <a:off x="4890788" y="1388620"/>
            <a:ext cx="8505750" cy="2933410"/>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bisa juga untuk melakukan update di discover dengan cara</a:t>
            </a:r>
          </a:p>
          <a:p>
            <a:pPr algn="ctr">
              <a:lnSpc>
                <a:spcPts val="3359"/>
              </a:lnSpc>
            </a:pPr>
            <a:r>
              <a:rPr lang="en-US" sz="2799">
                <a:solidFill>
                  <a:srgbClr val="FFFFFF"/>
                </a:solidFill>
                <a:latin typeface="PT Sans"/>
              </a:rPr>
              <a:t>-menu pojok kiri pilih bawah sendiri ada menu update </a:t>
            </a:r>
          </a:p>
          <a:p>
            <a:pPr algn="ctr">
              <a:lnSpc>
                <a:spcPts val="3359"/>
              </a:lnSpc>
            </a:pPr>
            <a:r>
              <a:rPr lang="en-US" sz="2799">
                <a:solidFill>
                  <a:srgbClr val="FFFFFF"/>
                </a:solidFill>
                <a:latin typeface="PT Sans"/>
              </a:rPr>
              <a:t>-lalu jika ingin melakukan updating ke keseluruhan aplikasi yang harus diupdate akan ada menu pojok kanan yaitu update all</a:t>
            </a:r>
          </a:p>
          <a:p>
            <a:pPr algn="ctr">
              <a:lnSpc>
                <a:spcPts val="335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19" id="19"/>
          <p:cNvSpPr/>
          <p:nvPr/>
        </p:nvSpPr>
        <p:spPr>
          <a:xfrm flipH="false" flipV="false" rot="0">
            <a:off x="3673784" y="3460058"/>
            <a:ext cx="12017564" cy="5142241"/>
          </a:xfrm>
          <a:custGeom>
            <a:avLst/>
            <a:gdLst/>
            <a:ahLst/>
            <a:cxnLst/>
            <a:rect r="r" b="b" t="t" l="l"/>
            <a:pathLst>
              <a:path h="5142241" w="12017564">
                <a:moveTo>
                  <a:pt x="0" y="0"/>
                </a:moveTo>
                <a:lnTo>
                  <a:pt x="12017564" y="0"/>
                </a:lnTo>
                <a:lnTo>
                  <a:pt x="12017564" y="5142241"/>
                </a:lnTo>
                <a:lnTo>
                  <a:pt x="0" y="5142241"/>
                </a:lnTo>
                <a:lnTo>
                  <a:pt x="0" y="0"/>
                </a:lnTo>
                <a:close/>
              </a:path>
            </a:pathLst>
          </a:custGeom>
          <a:blipFill>
            <a:blip r:embed="rId18"/>
            <a:stretch>
              <a:fillRect l="0" t="0" r="0" b="0"/>
            </a:stretch>
          </a:blipFill>
        </p:spPr>
      </p:sp>
      <p:sp>
        <p:nvSpPr>
          <p:cNvPr name="TextBox 20" id="20"/>
          <p:cNvSpPr txBox="true"/>
          <p:nvPr/>
        </p:nvSpPr>
        <p:spPr>
          <a:xfrm rot="0">
            <a:off x="1517625" y="556516"/>
            <a:ext cx="15252750" cy="613029"/>
          </a:xfrm>
          <a:prstGeom prst="rect">
            <a:avLst/>
          </a:prstGeom>
        </p:spPr>
        <p:txBody>
          <a:bodyPr anchor="t" rtlCol="false" tIns="0" lIns="0" bIns="0" rIns="0">
            <a:spAutoFit/>
          </a:bodyPr>
          <a:lstStyle/>
          <a:p>
            <a:pPr algn="ctr">
              <a:lnSpc>
                <a:spcPts val="4967"/>
              </a:lnSpc>
            </a:pPr>
            <a:r>
              <a:rPr lang="en-US" sz="3600">
                <a:solidFill>
                  <a:srgbClr val="FFFFFF"/>
                </a:solidFill>
                <a:latin typeface="PT Sans Bold"/>
              </a:rPr>
              <a:t>discover : memanage repository</a:t>
            </a:r>
          </a:p>
        </p:txBody>
      </p:sp>
      <p:sp>
        <p:nvSpPr>
          <p:cNvPr name="TextBox 21" id="21"/>
          <p:cNvSpPr txBox="true"/>
          <p:nvPr/>
        </p:nvSpPr>
        <p:spPr>
          <a:xfrm rot="0">
            <a:off x="4890788" y="1388620"/>
            <a:ext cx="8505750" cy="2095293"/>
          </a:xfrm>
          <a:prstGeom prst="rect">
            <a:avLst/>
          </a:prstGeom>
        </p:spPr>
        <p:txBody>
          <a:bodyPr anchor="t" rtlCol="false" tIns="0" lIns="0" bIns="0" rIns="0">
            <a:spAutoFit/>
          </a:bodyPr>
          <a:lstStyle/>
          <a:p>
            <a:pPr algn="ctr">
              <a:lnSpc>
                <a:spcPts val="3359"/>
              </a:lnSpc>
            </a:pPr>
            <a:r>
              <a:rPr lang="en-US" sz="2799">
                <a:solidFill>
                  <a:srgbClr val="FFFFFF"/>
                </a:solidFill>
                <a:latin typeface="PT Sans"/>
              </a:rPr>
              <a:t>untuk memanage repository di discover bisa dilakukan dengan </a:t>
            </a:r>
          </a:p>
          <a:p>
            <a:pPr algn="ctr">
              <a:lnSpc>
                <a:spcPts val="3359"/>
              </a:lnSpc>
            </a:pPr>
            <a:r>
              <a:rPr lang="en-US" sz="2799">
                <a:solidFill>
                  <a:srgbClr val="FFFFFF"/>
                </a:solidFill>
                <a:latin typeface="PT Sans"/>
              </a:rPr>
              <a:t>-pada menu pojok kiri pilih settings</a:t>
            </a:r>
          </a:p>
          <a:p>
            <a:pPr algn="ctr">
              <a:lnSpc>
                <a:spcPts val="3359"/>
              </a:lnSpc>
            </a:pPr>
            <a:r>
              <a:rPr lang="en-US" sz="2799">
                <a:solidFill>
                  <a:srgbClr val="FFFFFF"/>
                </a:solidFill>
                <a:latin typeface="PT Sans"/>
              </a:rPr>
              <a:t>-kamu bisa melakukan setting segalanya disini</a:t>
            </a:r>
          </a:p>
          <a:p>
            <a:pPr algn="ctr">
              <a:lnSpc>
                <a:spcPts val="3359"/>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8578" y="3677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5400000">
            <a:off x="697636" y="7812246"/>
            <a:ext cx="1173600" cy="2568850"/>
            <a:chOff x="0" y="0"/>
            <a:chExt cx="1564800" cy="3425133"/>
          </a:xfrm>
        </p:grpSpPr>
        <p:sp>
          <p:nvSpPr>
            <p:cNvPr name="Freeform 6" id="6"/>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grpSp>
        <p:nvGrpSpPr>
          <p:cNvPr name="Group 7" id="7"/>
          <p:cNvGrpSpPr/>
          <p:nvPr/>
        </p:nvGrpSpPr>
        <p:grpSpPr>
          <a:xfrm rot="5400000">
            <a:off x="-1124410" y="-679192"/>
            <a:ext cx="3989400" cy="136200"/>
            <a:chOff x="0" y="0"/>
            <a:chExt cx="5319200" cy="181600"/>
          </a:xfrm>
        </p:grpSpPr>
        <p:sp>
          <p:nvSpPr>
            <p:cNvPr name="Freeform 8" id="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9" id="9"/>
          <p:cNvGrpSpPr/>
          <p:nvPr/>
        </p:nvGrpSpPr>
        <p:grpSpPr>
          <a:xfrm rot="5400000">
            <a:off x="-565810" y="-72992"/>
            <a:ext cx="3989400" cy="136200"/>
            <a:chOff x="0" y="0"/>
            <a:chExt cx="5319200" cy="181600"/>
          </a:xfrm>
        </p:grpSpPr>
        <p:sp>
          <p:nvSpPr>
            <p:cNvPr name="Freeform 10" id="1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1" id="11"/>
          <p:cNvGrpSpPr/>
          <p:nvPr/>
        </p:nvGrpSpPr>
        <p:grpSpPr>
          <a:xfrm rot="-10800000">
            <a:off x="5782940" y="9684458"/>
            <a:ext cx="3989400" cy="136200"/>
            <a:chOff x="0" y="0"/>
            <a:chExt cx="5319200" cy="181600"/>
          </a:xfrm>
        </p:grpSpPr>
        <p:sp>
          <p:nvSpPr>
            <p:cNvPr name="Freeform 12" id="1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3" id="13"/>
          <p:cNvGrpSpPr/>
          <p:nvPr/>
        </p:nvGrpSpPr>
        <p:grpSpPr>
          <a:xfrm rot="0">
            <a:off x="17071150" y="-22"/>
            <a:ext cx="1173600" cy="2568850"/>
            <a:chOff x="0" y="0"/>
            <a:chExt cx="1564800" cy="3425133"/>
          </a:xfrm>
        </p:grpSpPr>
        <p:sp>
          <p:nvSpPr>
            <p:cNvPr name="Freeform 14" id="14"/>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15" id="15"/>
          <p:cNvSpPr/>
          <p:nvPr/>
        </p:nvSpPr>
        <p:spPr>
          <a:xfrm flipH="false" flipV="false" rot="0">
            <a:off x="15776968" y="68242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254134" y="4343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93452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0">
            <a:off x="16369890" y="9231758"/>
            <a:ext cx="3989400" cy="136200"/>
            <a:chOff x="0" y="0"/>
            <a:chExt cx="5319200" cy="181600"/>
          </a:xfrm>
        </p:grpSpPr>
        <p:sp>
          <p:nvSpPr>
            <p:cNvPr name="Freeform 19" id="19"/>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0" id="20"/>
          <p:cNvGrpSpPr/>
          <p:nvPr/>
        </p:nvGrpSpPr>
        <p:grpSpPr>
          <a:xfrm rot="0">
            <a:off x="15763690" y="8673158"/>
            <a:ext cx="3989400" cy="136200"/>
            <a:chOff x="0" y="0"/>
            <a:chExt cx="5319200" cy="181600"/>
          </a:xfrm>
        </p:grpSpPr>
        <p:sp>
          <p:nvSpPr>
            <p:cNvPr name="Freeform 21" id="21"/>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2" id="22"/>
          <p:cNvGrpSpPr/>
          <p:nvPr/>
        </p:nvGrpSpPr>
        <p:grpSpPr>
          <a:xfrm rot="0">
            <a:off x="1426200" y="6787350"/>
            <a:ext cx="9459000" cy="876000"/>
            <a:chOff x="0" y="0"/>
            <a:chExt cx="12612000" cy="1168000"/>
          </a:xfrm>
        </p:grpSpPr>
        <p:sp>
          <p:nvSpPr>
            <p:cNvPr name="Freeform 23" id="23"/>
            <p:cNvSpPr/>
            <p:nvPr/>
          </p:nvSpPr>
          <p:spPr>
            <a:xfrm flipH="false" flipV="false" rot="0">
              <a:off x="0" y="0"/>
              <a:ext cx="12611862" cy="1168019"/>
            </a:xfrm>
            <a:custGeom>
              <a:avLst/>
              <a:gdLst/>
              <a:ahLst/>
              <a:cxnLst/>
              <a:rect r="r" b="b" t="t" l="l"/>
              <a:pathLst>
                <a:path h="1168019" w="12611862">
                  <a:moveTo>
                    <a:pt x="0" y="583946"/>
                  </a:moveTo>
                  <a:cubicBezTo>
                    <a:pt x="0" y="261493"/>
                    <a:pt x="261493" y="0"/>
                    <a:pt x="583946" y="0"/>
                  </a:cubicBezTo>
                  <a:lnTo>
                    <a:pt x="12027915" y="0"/>
                  </a:lnTo>
                  <a:cubicBezTo>
                    <a:pt x="12350496" y="0"/>
                    <a:pt x="12611862" y="261493"/>
                    <a:pt x="12611862" y="583946"/>
                  </a:cubicBezTo>
                  <a:cubicBezTo>
                    <a:pt x="12611862" y="906399"/>
                    <a:pt x="12350369" y="1167892"/>
                    <a:pt x="12027915" y="1167892"/>
                  </a:cubicBezTo>
                  <a:lnTo>
                    <a:pt x="583946" y="1167892"/>
                  </a:lnTo>
                  <a:cubicBezTo>
                    <a:pt x="261493" y="1168019"/>
                    <a:pt x="0" y="906526"/>
                    <a:pt x="0" y="583946"/>
                  </a:cubicBezTo>
                  <a:close/>
                </a:path>
              </a:pathLst>
            </a:custGeom>
            <a:gradFill rotWithShape="true">
              <a:gsLst>
                <a:gs pos="0">
                  <a:srgbClr val="151B46">
                    <a:alpha val="100000"/>
                  </a:srgbClr>
                </a:gs>
                <a:gs pos="100000">
                  <a:srgbClr val="8FFFFF">
                    <a:alpha val="100000"/>
                  </a:srgbClr>
                </a:gs>
              </a:gsLst>
              <a:lin ang="1189947"/>
            </a:gradFill>
          </p:spPr>
        </p:sp>
      </p:grpSp>
      <p:sp>
        <p:nvSpPr>
          <p:cNvPr name="TextBox 24" id="24"/>
          <p:cNvSpPr txBox="true"/>
          <p:nvPr/>
        </p:nvSpPr>
        <p:spPr>
          <a:xfrm rot="0">
            <a:off x="1820475" y="4372038"/>
            <a:ext cx="14949750" cy="2495550"/>
          </a:xfrm>
          <a:prstGeom prst="rect">
            <a:avLst/>
          </a:prstGeom>
        </p:spPr>
        <p:txBody>
          <a:bodyPr anchor="t" rtlCol="false" tIns="0" lIns="0" bIns="0" rIns="0">
            <a:spAutoFit/>
          </a:bodyPr>
          <a:lstStyle/>
          <a:p>
            <a:pPr algn="l">
              <a:lnSpc>
                <a:spcPts val="19200"/>
              </a:lnSpc>
            </a:pPr>
            <a:r>
              <a:rPr lang="en-US" sz="16000">
                <a:solidFill>
                  <a:srgbClr val="8FFFFF"/>
                </a:solidFill>
                <a:latin typeface="Arimo Bold"/>
              </a:rPr>
              <a:t>Synaptic</a:t>
            </a:r>
          </a:p>
        </p:txBody>
      </p:sp>
      <p:sp>
        <p:nvSpPr>
          <p:cNvPr name="TextBox 25" id="25"/>
          <p:cNvSpPr txBox="true"/>
          <p:nvPr/>
        </p:nvSpPr>
        <p:spPr>
          <a:xfrm rot="0">
            <a:off x="1820475" y="6944363"/>
            <a:ext cx="9105150" cy="552450"/>
          </a:xfrm>
          <a:prstGeom prst="rect">
            <a:avLst/>
          </a:prstGeom>
        </p:spPr>
        <p:txBody>
          <a:bodyPr anchor="t" rtlCol="false" tIns="0" lIns="0" bIns="0" rIns="0">
            <a:spAutoFit/>
          </a:bodyPr>
          <a:lstStyle/>
          <a:p>
            <a:pPr algn="l">
              <a:lnSpc>
                <a:spcPts val="4320"/>
              </a:lnSpc>
            </a:pPr>
            <a:r>
              <a:rPr lang="en-US" sz="3600">
                <a:solidFill>
                  <a:srgbClr val="FFFFFF"/>
                </a:solidFill>
                <a:latin typeface="PT Sans"/>
              </a:rPr>
              <a:t>The Comperhensive Package Manager</a:t>
            </a:r>
          </a:p>
        </p:txBody>
      </p:sp>
      <p:sp>
        <p:nvSpPr>
          <p:cNvPr name="TextBox 26" id="26"/>
          <p:cNvSpPr txBox="true"/>
          <p:nvPr/>
        </p:nvSpPr>
        <p:spPr>
          <a:xfrm rot="0">
            <a:off x="1820475" y="2609537"/>
            <a:ext cx="4077750" cy="2495550"/>
          </a:xfrm>
          <a:prstGeom prst="rect">
            <a:avLst/>
          </a:prstGeom>
        </p:spPr>
        <p:txBody>
          <a:bodyPr anchor="t" rtlCol="false" tIns="0" lIns="0" bIns="0" rIns="0">
            <a:spAutoFit/>
          </a:bodyPr>
          <a:lstStyle/>
          <a:p>
            <a:pPr algn="l">
              <a:lnSpc>
                <a:spcPts val="19200"/>
              </a:lnSpc>
            </a:pPr>
            <a:r>
              <a:rPr lang="en-US" sz="16000">
                <a:solidFill>
                  <a:srgbClr val="8FFFFF"/>
                </a:solidFill>
                <a:latin typeface="Arimo Bold"/>
              </a:rPr>
              <a:t>05</a:t>
            </a:r>
          </a:p>
        </p:txBody>
      </p:sp>
      <p:sp>
        <p:nvSpPr>
          <p:cNvPr name="Freeform 27" id="27"/>
          <p:cNvSpPr/>
          <p:nvPr/>
        </p:nvSpPr>
        <p:spPr>
          <a:xfrm flipH="false" flipV="false" rot="0">
            <a:off x="15344404" y="72103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5397162" y="8445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1553634" y="266513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0" id="30"/>
          <p:cNvSpPr/>
          <p:nvPr/>
        </p:nvSpPr>
        <p:spPr>
          <a:xfrm flipH="false" flipV="false" rot="0">
            <a:off x="10589802" y="87674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1" id="31"/>
          <p:cNvSpPr/>
          <p:nvPr/>
        </p:nvSpPr>
        <p:spPr>
          <a:xfrm flipH="false" flipV="false" rot="0">
            <a:off x="5243878" y="1348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2" id="32"/>
          <p:cNvSpPr/>
          <p:nvPr/>
        </p:nvSpPr>
        <p:spPr>
          <a:xfrm flipH="false" flipV="false" rot="0">
            <a:off x="15325334" y="3788408"/>
            <a:ext cx="3684132" cy="631386"/>
          </a:xfrm>
          <a:custGeom>
            <a:avLst/>
            <a:gdLst/>
            <a:ahLst/>
            <a:cxnLst/>
            <a:rect r="r" b="b" t="t" l="l"/>
            <a:pathLst>
              <a:path h="631386" w="3684132">
                <a:moveTo>
                  <a:pt x="0" y="0"/>
                </a:moveTo>
                <a:lnTo>
                  <a:pt x="3684132" y="0"/>
                </a:lnTo>
                <a:lnTo>
                  <a:pt x="3684132" y="631386"/>
                </a:lnTo>
                <a:lnTo>
                  <a:pt x="0" y="63138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3" id="33"/>
          <p:cNvSpPr/>
          <p:nvPr/>
        </p:nvSpPr>
        <p:spPr>
          <a:xfrm flipH="false" flipV="false" rot="0">
            <a:off x="7145912" y="35235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598526" y="-51401"/>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91601" y="3393809"/>
            <a:ext cx="484182" cy="1766524"/>
          </a:xfrm>
          <a:custGeom>
            <a:avLst/>
            <a:gdLst/>
            <a:ahLst/>
            <a:cxnLst/>
            <a:rect r="r" b="b" t="t" l="l"/>
            <a:pathLst>
              <a:path h="1766524" w="484182">
                <a:moveTo>
                  <a:pt x="0" y="0"/>
                </a:moveTo>
                <a:lnTo>
                  <a:pt x="484182" y="0"/>
                </a:lnTo>
                <a:lnTo>
                  <a:pt x="484182" y="1766524"/>
                </a:lnTo>
                <a:lnTo>
                  <a:pt x="0" y="1766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26764" y="-281340"/>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03038" y="802483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1076774" y="-538372"/>
            <a:ext cx="1173600" cy="2568850"/>
            <a:chOff x="0" y="0"/>
            <a:chExt cx="1564800" cy="3425133"/>
          </a:xfrm>
        </p:grpSpPr>
        <p:sp>
          <p:nvSpPr>
            <p:cNvPr name="Freeform 8" id="8"/>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grpSp>
        <p:nvGrpSpPr>
          <p:cNvPr name="Group 9" id="9"/>
          <p:cNvGrpSpPr/>
          <p:nvPr/>
        </p:nvGrpSpPr>
        <p:grpSpPr>
          <a:xfrm rot="-10800000">
            <a:off x="17114422" y="7718150"/>
            <a:ext cx="1173600" cy="2568850"/>
            <a:chOff x="0" y="0"/>
            <a:chExt cx="1564800" cy="3425133"/>
          </a:xfrm>
        </p:grpSpPr>
        <p:sp>
          <p:nvSpPr>
            <p:cNvPr name="Freeform 10" id="10"/>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5400018"/>
            </a:gradFill>
          </p:spPr>
        </p:sp>
      </p:grpSp>
      <p:grpSp>
        <p:nvGrpSpPr>
          <p:cNvPr name="Group 11" id="11"/>
          <p:cNvGrpSpPr/>
          <p:nvPr/>
        </p:nvGrpSpPr>
        <p:grpSpPr>
          <a:xfrm rot="5400000">
            <a:off x="16412324" y="-697622"/>
            <a:ext cx="1173600" cy="2568850"/>
            <a:chOff x="0" y="0"/>
            <a:chExt cx="1564800" cy="3425133"/>
          </a:xfrm>
        </p:grpSpPr>
        <p:sp>
          <p:nvSpPr>
            <p:cNvPr name="Freeform 12" id="12"/>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3" id="13"/>
          <p:cNvSpPr/>
          <p:nvPr/>
        </p:nvSpPr>
        <p:spPr>
          <a:xfrm flipH="false" flipV="false" rot="0">
            <a:off x="17367781" y="-745643"/>
            <a:ext cx="642230" cy="3080064"/>
          </a:xfrm>
          <a:custGeom>
            <a:avLst/>
            <a:gdLst/>
            <a:ahLst/>
            <a:cxnLst/>
            <a:rect r="r" b="b" t="t" l="l"/>
            <a:pathLst>
              <a:path h="3080064" w="642230">
                <a:moveTo>
                  <a:pt x="0" y="0"/>
                </a:moveTo>
                <a:lnTo>
                  <a:pt x="642230" y="0"/>
                </a:lnTo>
                <a:lnTo>
                  <a:pt x="642230" y="3080064"/>
                </a:lnTo>
                <a:lnTo>
                  <a:pt x="0" y="30800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4" id="14"/>
          <p:cNvGrpSpPr/>
          <p:nvPr/>
        </p:nvGrpSpPr>
        <p:grpSpPr>
          <a:xfrm rot="-5400000">
            <a:off x="697624" y="7974352"/>
            <a:ext cx="1173600" cy="2568850"/>
            <a:chOff x="0" y="0"/>
            <a:chExt cx="1564800" cy="3425133"/>
          </a:xfrm>
        </p:grpSpPr>
        <p:sp>
          <p:nvSpPr>
            <p:cNvPr name="Freeform 15" id="1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sp>
        <p:nvSpPr>
          <p:cNvPr name="Freeform 16" id="16"/>
          <p:cNvSpPr/>
          <p:nvPr/>
        </p:nvSpPr>
        <p:spPr>
          <a:xfrm flipH="false" flipV="false" rot="0">
            <a:off x="-481712" y="912484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11415764" y="9914160"/>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0949450" y="2614126"/>
            <a:ext cx="5455200" cy="5460600"/>
          </a:xfrm>
          <a:custGeom>
            <a:avLst/>
            <a:gdLst/>
            <a:ahLst/>
            <a:cxnLst/>
            <a:rect r="r" b="b" t="t" l="l"/>
            <a:pathLst>
              <a:path h="5460600" w="5455200">
                <a:moveTo>
                  <a:pt x="0" y="0"/>
                </a:moveTo>
                <a:lnTo>
                  <a:pt x="5455200" y="0"/>
                </a:lnTo>
                <a:lnTo>
                  <a:pt x="5455200" y="5460600"/>
                </a:lnTo>
                <a:lnTo>
                  <a:pt x="0" y="5460600"/>
                </a:lnTo>
                <a:lnTo>
                  <a:pt x="0" y="0"/>
                </a:lnTo>
                <a:close/>
              </a:path>
            </a:pathLst>
          </a:custGeom>
          <a:blipFill>
            <a:blip r:embed="rId16"/>
            <a:stretch>
              <a:fillRect l="-26050" t="0" r="-26044" b="0"/>
            </a:stretch>
          </a:blipFill>
        </p:spPr>
      </p:sp>
      <p:sp>
        <p:nvSpPr>
          <p:cNvPr name="TextBox 19" id="19"/>
          <p:cNvSpPr txBox="true"/>
          <p:nvPr/>
        </p:nvSpPr>
        <p:spPr>
          <a:xfrm rot="0">
            <a:off x="1822425" y="2705704"/>
            <a:ext cx="8149350" cy="1000125"/>
          </a:xfrm>
          <a:prstGeom prst="rect">
            <a:avLst/>
          </a:prstGeom>
        </p:spPr>
        <p:txBody>
          <a:bodyPr anchor="t" rtlCol="false" tIns="0" lIns="0" bIns="0" rIns="0">
            <a:spAutoFit/>
          </a:bodyPr>
          <a:lstStyle/>
          <a:p>
            <a:pPr algn="l">
              <a:lnSpc>
                <a:spcPts val="7680"/>
              </a:lnSpc>
            </a:pPr>
            <a:r>
              <a:rPr lang="en-US" sz="6400">
                <a:solidFill>
                  <a:srgbClr val="8FFFFF"/>
                </a:solidFill>
                <a:latin typeface="Arimo Bold"/>
              </a:rPr>
              <a:t>Definisi</a:t>
            </a:r>
          </a:p>
        </p:txBody>
      </p:sp>
      <p:grpSp>
        <p:nvGrpSpPr>
          <p:cNvPr name="Group 20" id="20"/>
          <p:cNvGrpSpPr/>
          <p:nvPr/>
        </p:nvGrpSpPr>
        <p:grpSpPr>
          <a:xfrm rot="0">
            <a:off x="6492190" y="8783108"/>
            <a:ext cx="3989400" cy="136200"/>
            <a:chOff x="0" y="0"/>
            <a:chExt cx="5319200" cy="181600"/>
          </a:xfrm>
        </p:grpSpPr>
        <p:sp>
          <p:nvSpPr>
            <p:cNvPr name="Freeform 21" id="21"/>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sp>
        <p:nvSpPr>
          <p:cNvPr name="Freeform 22" id="22"/>
          <p:cNvSpPr/>
          <p:nvPr/>
        </p:nvSpPr>
        <p:spPr>
          <a:xfrm flipH="false" flipV="false" rot="0">
            <a:off x="15532549" y="6612643"/>
            <a:ext cx="484182" cy="1766524"/>
          </a:xfrm>
          <a:custGeom>
            <a:avLst/>
            <a:gdLst/>
            <a:ahLst/>
            <a:cxnLst/>
            <a:rect r="r" b="b" t="t" l="l"/>
            <a:pathLst>
              <a:path h="1766524" w="484182">
                <a:moveTo>
                  <a:pt x="0" y="0"/>
                </a:moveTo>
                <a:lnTo>
                  <a:pt x="484182" y="0"/>
                </a:lnTo>
                <a:lnTo>
                  <a:pt x="484182" y="1766524"/>
                </a:lnTo>
                <a:lnTo>
                  <a:pt x="0" y="176652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3" id="23"/>
          <p:cNvSpPr/>
          <p:nvPr/>
        </p:nvSpPr>
        <p:spPr>
          <a:xfrm flipH="false" flipV="false" rot="0">
            <a:off x="9579188" y="1829838"/>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10097312" y="78514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1730240" y="3765627"/>
            <a:ext cx="8241535" cy="3181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a:hlinkClick r:id="rId19" tooltip="https://docs.google.com/document/d/1H8a97zai6PEmisDw7IbpR2_uOgCc-J7WFVxP3qtyNY8/edit"/>
              </a:rPr>
              <a:t>Synaptic adalah sebuah manajer paket grafis untuk sistem operasi Debian dan distribusi turunannya. Ini adalah antarmuka pengguna grafis yang memudahkan pengguna untuk mengelola paket perangkat lunak pada sistem Debian.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2941" y="297235"/>
            <a:ext cx="8704626" cy="5537800"/>
          </a:xfrm>
          <a:custGeom>
            <a:avLst/>
            <a:gdLst/>
            <a:ahLst/>
            <a:cxnLst/>
            <a:rect r="r" b="b" t="t" l="l"/>
            <a:pathLst>
              <a:path h="5537800" w="8704626">
                <a:moveTo>
                  <a:pt x="0" y="0"/>
                </a:moveTo>
                <a:lnTo>
                  <a:pt x="8704627" y="0"/>
                </a:lnTo>
                <a:lnTo>
                  <a:pt x="8704627" y="5537801"/>
                </a:lnTo>
                <a:lnTo>
                  <a:pt x="0" y="5537801"/>
                </a:lnTo>
                <a:lnTo>
                  <a:pt x="0" y="0"/>
                </a:lnTo>
                <a:close/>
              </a:path>
            </a:pathLst>
          </a:custGeom>
          <a:blipFill>
            <a:blip r:embed="rId2"/>
            <a:stretch>
              <a:fillRect l="0" t="0" r="0" b="0"/>
            </a:stretch>
          </a:blipFill>
        </p:spPr>
      </p:sp>
      <p:sp>
        <p:nvSpPr>
          <p:cNvPr name="TextBox 3" id="3"/>
          <p:cNvSpPr txBox="true"/>
          <p:nvPr/>
        </p:nvSpPr>
        <p:spPr>
          <a:xfrm rot="0">
            <a:off x="1152941" y="6695180"/>
            <a:ext cx="11014051" cy="2065020"/>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FFFFFF"/>
                </a:solidFill>
                <a:latin typeface="PT Sans"/>
              </a:rPr>
              <a:t>Tiap paket punya kotak kecil di depannya (putih kalo belum diinstal, hijau kalo udah diinstal, merah kalo ada masalah). Ada logo Debian di sebelah kotak status buat nunjukin kalo paket itu "bebas" (artinya bebas untuk dipakai).</a:t>
            </a:r>
          </a:p>
        </p:txBody>
      </p:sp>
      <p:sp>
        <p:nvSpPr>
          <p:cNvPr name="TextBox 4" id="4"/>
          <p:cNvSpPr txBox="true"/>
          <p:nvPr/>
        </p:nvSpPr>
        <p:spPr>
          <a:xfrm rot="0">
            <a:off x="10590580" y="1100831"/>
            <a:ext cx="7272641" cy="4443730"/>
          </a:xfrm>
          <a:prstGeom prst="rect">
            <a:avLst/>
          </a:prstGeom>
        </p:spPr>
        <p:txBody>
          <a:bodyPr anchor="t" rtlCol="false" tIns="0" lIns="0" bIns="0" rIns="0">
            <a:spAutoFit/>
          </a:bodyPr>
          <a:lstStyle/>
          <a:p>
            <a:pPr algn="ctr">
              <a:lnSpc>
                <a:spcPts val="3920"/>
              </a:lnSpc>
            </a:pPr>
            <a:r>
              <a:rPr lang="en-US" sz="2800">
                <a:solidFill>
                  <a:srgbClr val="FFFFFF"/>
                </a:solidFill>
                <a:latin typeface="Open Sans"/>
              </a:rPr>
              <a:t>Jendela Synaptic dibagi menjadi 4 bagian: ada toolbar di atas, panel di kiri untuk nyari dan pilih paket, bagian tengah yang tampilin daftar paket, dan di bawahnya ada tempat buat deskripsi paket yang lagi dipilih.</a:t>
            </a:r>
          </a:p>
          <a:p>
            <a:pPr algn="ctr">
              <a:lnSpc>
                <a:spcPts val="3920"/>
              </a:lnSpc>
            </a:pPr>
          </a:p>
          <a:p>
            <a:pPr algn="ctr">
              <a:lnSpc>
                <a:spcPts val="3920"/>
              </a:lnSpc>
            </a:pPr>
          </a:p>
          <a:p>
            <a:pPr algn="ctr">
              <a:lnSpc>
                <a:spcPts val="3920"/>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3083236" y="773020"/>
            <a:ext cx="11693399" cy="5231918"/>
          </a:xfrm>
          <a:custGeom>
            <a:avLst/>
            <a:gdLst/>
            <a:ahLst/>
            <a:cxnLst/>
            <a:rect r="r" b="b" t="t" l="l"/>
            <a:pathLst>
              <a:path h="5231918" w="11693399">
                <a:moveTo>
                  <a:pt x="0" y="0"/>
                </a:moveTo>
                <a:lnTo>
                  <a:pt x="11693399" y="0"/>
                </a:lnTo>
                <a:lnTo>
                  <a:pt x="11693399" y="5231918"/>
                </a:lnTo>
                <a:lnTo>
                  <a:pt x="0" y="5231918"/>
                </a:lnTo>
                <a:lnTo>
                  <a:pt x="0" y="0"/>
                </a:lnTo>
                <a:close/>
              </a:path>
            </a:pathLst>
          </a:custGeom>
          <a:blipFill>
            <a:blip r:embed="rId2"/>
            <a:stretch>
              <a:fillRect l="0" t="0" r="0" b="0"/>
            </a:stretch>
          </a:blipFill>
        </p:spPr>
      </p:sp>
      <p:grpSp>
        <p:nvGrpSpPr>
          <p:cNvPr name="Group 3" id="3"/>
          <p:cNvGrpSpPr/>
          <p:nvPr/>
        </p:nvGrpSpPr>
        <p:grpSpPr>
          <a:xfrm rot="0">
            <a:off x="3611267" y="6507185"/>
            <a:ext cx="10637336" cy="2060276"/>
            <a:chOff x="0" y="0"/>
            <a:chExt cx="14183115" cy="2747035"/>
          </a:xfrm>
        </p:grpSpPr>
        <p:sp>
          <p:nvSpPr>
            <p:cNvPr name="TextBox 4" id="4"/>
            <p:cNvSpPr txBox="true"/>
            <p:nvPr/>
          </p:nvSpPr>
          <p:spPr>
            <a:xfrm rot="0">
              <a:off x="0" y="-66675"/>
              <a:ext cx="14183115" cy="1895475"/>
            </a:xfrm>
            <a:prstGeom prst="rect">
              <a:avLst/>
            </a:prstGeom>
          </p:spPr>
          <p:txBody>
            <a:bodyPr anchor="t" rtlCol="false" tIns="0" lIns="0" bIns="0" rIns="0">
              <a:spAutoFit/>
            </a:bodyPr>
            <a:lstStyle/>
            <a:p>
              <a:pPr algn="ctr" marL="0" indent="0" lvl="0">
                <a:lnSpc>
                  <a:spcPts val="3600"/>
                </a:lnSpc>
              </a:pPr>
              <a:r>
                <a:rPr lang="en-US" sz="3000">
                  <a:solidFill>
                    <a:srgbClr val="FFFFFF"/>
                  </a:solidFill>
                  <a:latin typeface="Arial"/>
                </a:rPr>
                <a:t>Pas pertama kali buka Synaptic, klik aja tombol "Reload" buat update info (metadata) tentang repositori, paket, dan aplikasi yang ada</a:t>
              </a:r>
            </a:p>
          </p:txBody>
        </p:sp>
        <p:sp>
          <p:nvSpPr>
            <p:cNvPr name="TextBox 5" id="5"/>
            <p:cNvSpPr txBox="true"/>
            <p:nvPr/>
          </p:nvSpPr>
          <p:spPr>
            <a:xfrm rot="0">
              <a:off x="1609802" y="2174265"/>
              <a:ext cx="10963511" cy="572770"/>
            </a:xfrm>
            <a:prstGeom prst="rect">
              <a:avLst/>
            </a:prstGeom>
          </p:spPr>
          <p:txBody>
            <a:bodyPr anchor="t" rtlCol="false" tIns="0" lIns="0" bIns="0" rIns="0">
              <a:spAutoFit/>
            </a:bodyPr>
            <a:lstStyle/>
            <a:p>
              <a:pPr algn="ctr" marL="0" indent="0" lvl="0">
                <a:lnSpc>
                  <a:spcPts val="3359"/>
                </a:lnSpc>
                <a:spcBef>
                  <a:spcPct val="0"/>
                </a:spcBef>
              </a:pP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5400000">
            <a:off x="16396178" y="8205502"/>
            <a:ext cx="1173600" cy="2568850"/>
            <a:chOff x="0" y="0"/>
            <a:chExt cx="1564800" cy="3425133"/>
          </a:xfrm>
        </p:grpSpPr>
        <p:sp>
          <p:nvSpPr>
            <p:cNvPr name="Freeform 9" id="9"/>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0" id="10"/>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1" id="11"/>
          <p:cNvGrpSpPr/>
          <p:nvPr/>
        </p:nvGrpSpPr>
        <p:grpSpPr>
          <a:xfrm rot="0">
            <a:off x="3670876" y="8186800"/>
            <a:ext cx="4720800" cy="799800"/>
            <a:chOff x="0" y="0"/>
            <a:chExt cx="6294400" cy="1066400"/>
          </a:xfrm>
        </p:grpSpPr>
        <p:sp>
          <p:nvSpPr>
            <p:cNvPr name="Freeform 12" id="12"/>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9" id="19"/>
          <p:cNvGrpSpPr/>
          <p:nvPr/>
        </p:nvGrpSpPr>
        <p:grpSpPr>
          <a:xfrm rot="0">
            <a:off x="10389176" y="8186800"/>
            <a:ext cx="4720800" cy="799800"/>
            <a:chOff x="0" y="0"/>
            <a:chExt cx="6294400" cy="1066400"/>
          </a:xfrm>
        </p:grpSpPr>
        <p:sp>
          <p:nvSpPr>
            <p:cNvPr name="Freeform 20" id="20"/>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Freeform 21" id="21"/>
          <p:cNvSpPr/>
          <p:nvPr/>
        </p:nvSpPr>
        <p:spPr>
          <a:xfrm flipH="false" flipV="false" rot="0">
            <a:off x="1850525" y="2444548"/>
            <a:ext cx="6518416" cy="4919415"/>
          </a:xfrm>
          <a:custGeom>
            <a:avLst/>
            <a:gdLst/>
            <a:ahLst/>
            <a:cxnLst/>
            <a:rect r="r" b="b" t="t" l="l"/>
            <a:pathLst>
              <a:path h="4919415" w="6518416">
                <a:moveTo>
                  <a:pt x="0" y="0"/>
                </a:moveTo>
                <a:lnTo>
                  <a:pt x="6518415" y="0"/>
                </a:lnTo>
                <a:lnTo>
                  <a:pt x="6518415" y="4919415"/>
                </a:lnTo>
                <a:lnTo>
                  <a:pt x="0" y="4919415"/>
                </a:lnTo>
                <a:lnTo>
                  <a:pt x="0" y="0"/>
                </a:lnTo>
                <a:close/>
              </a:path>
            </a:pathLst>
          </a:custGeom>
          <a:blipFill>
            <a:blip r:embed="rId14"/>
            <a:stretch>
              <a:fillRect l="0" t="0" r="0" b="0"/>
            </a:stretch>
          </a:blipFill>
        </p:spPr>
      </p:sp>
      <p:sp>
        <p:nvSpPr>
          <p:cNvPr name="TextBox 22" id="22"/>
          <p:cNvSpPr txBox="true"/>
          <p:nvPr/>
        </p:nvSpPr>
        <p:spPr>
          <a:xfrm rot="0">
            <a:off x="1451501" y="1050211"/>
            <a:ext cx="8937675" cy="571500"/>
          </a:xfrm>
          <a:prstGeom prst="rect">
            <a:avLst/>
          </a:prstGeom>
        </p:spPr>
        <p:txBody>
          <a:bodyPr anchor="t" rtlCol="false" tIns="0" lIns="0" bIns="0" rIns="0">
            <a:spAutoFit/>
          </a:bodyPr>
          <a:lstStyle/>
          <a:p>
            <a:pPr algn="ctr">
              <a:lnSpc>
                <a:spcPts val="4320"/>
              </a:lnSpc>
              <a:spcBef>
                <a:spcPct val="0"/>
              </a:spcBef>
            </a:pPr>
            <a:r>
              <a:rPr lang="en-US" sz="3600">
                <a:solidFill>
                  <a:srgbClr val="FFFFFF"/>
                </a:solidFill>
                <a:latin typeface="Arimo Bold"/>
              </a:rPr>
              <a:t>Memanage Repository Dengan Synaptic</a:t>
            </a:r>
          </a:p>
        </p:txBody>
      </p:sp>
      <p:sp>
        <p:nvSpPr>
          <p:cNvPr name="TextBox 23" id="23"/>
          <p:cNvSpPr txBox="true"/>
          <p:nvPr/>
        </p:nvSpPr>
        <p:spPr>
          <a:xfrm rot="0">
            <a:off x="9144000" y="2408107"/>
            <a:ext cx="8240160" cy="5926455"/>
          </a:xfrm>
          <a:prstGeom prst="rect">
            <a:avLst/>
          </a:prstGeom>
        </p:spPr>
        <p:txBody>
          <a:bodyPr anchor="t" rtlCol="false" tIns="0" lIns="0" bIns="0" rIns="0">
            <a:spAutoFit/>
          </a:bodyPr>
          <a:lstStyle/>
          <a:p>
            <a:pPr algn="just" marL="626112" indent="-313056" lvl="1">
              <a:lnSpc>
                <a:spcPts val="4060"/>
              </a:lnSpc>
              <a:buFont typeface="Arial"/>
              <a:buChar char="•"/>
            </a:pPr>
            <a:r>
              <a:rPr lang="en-US" sz="2900">
                <a:solidFill>
                  <a:srgbClr val="FFFFFF"/>
                </a:solidFill>
                <a:latin typeface="Open Sans"/>
              </a:rPr>
              <a:t>repository diizink</a:t>
            </a:r>
            <a:r>
              <a:rPr lang="en-US" sz="2900">
                <a:solidFill>
                  <a:srgbClr val="FFFFFF"/>
                </a:solidFill>
                <a:latin typeface="Open Sans"/>
              </a:rPr>
              <a:t>an untuk melakukan update dan juga install paket </a:t>
            </a:r>
          </a:p>
          <a:p>
            <a:pPr algn="just" marL="626112" indent="-313056" lvl="1">
              <a:lnSpc>
                <a:spcPts val="4060"/>
              </a:lnSpc>
              <a:buFont typeface="Arial"/>
              <a:buChar char="•"/>
            </a:pPr>
            <a:r>
              <a:rPr lang="en-US" sz="2900">
                <a:solidFill>
                  <a:srgbClr val="FFFFFF"/>
                </a:solidFill>
                <a:latin typeface="Open Sans"/>
              </a:rPr>
              <a:t>repository juga akan terkonfigurasi saat instalasi proses</a:t>
            </a:r>
          </a:p>
          <a:p>
            <a:pPr algn="just" marL="626112" indent="-313056" lvl="1">
              <a:lnSpc>
                <a:spcPts val="4060"/>
              </a:lnSpc>
              <a:buFont typeface="Arial"/>
              <a:buChar char="•"/>
            </a:pPr>
            <a:r>
              <a:rPr lang="en-US" sz="2900">
                <a:solidFill>
                  <a:srgbClr val="FFFFFF"/>
                </a:solidFill>
                <a:latin typeface="Open Sans"/>
              </a:rPr>
              <a:t>membuka synaptic packet manager (menu system &gt; synaptic package manager)</a:t>
            </a:r>
          </a:p>
          <a:p>
            <a:pPr algn="just" marL="626112" indent="-313056" lvl="1">
              <a:lnSpc>
                <a:spcPts val="4060"/>
              </a:lnSpc>
              <a:buFont typeface="Arial"/>
              <a:buChar char="•"/>
            </a:pPr>
            <a:r>
              <a:rPr lang="en-US" sz="2900">
                <a:solidFill>
                  <a:srgbClr val="FFFFFF"/>
                </a:solidFill>
                <a:latin typeface="Open Sans"/>
              </a:rPr>
              <a:t>di menu atas bar, klik setting lalu repositories</a:t>
            </a:r>
          </a:p>
          <a:p>
            <a:pPr algn="just" marL="582933" indent="-291467" lvl="1">
              <a:lnSpc>
                <a:spcPts val="3780"/>
              </a:lnSpc>
              <a:buFont typeface="Arial"/>
              <a:buChar char="•"/>
            </a:pPr>
            <a:r>
              <a:rPr lang="en-US" sz="2700">
                <a:solidFill>
                  <a:srgbClr val="FFFFFF"/>
                </a:solidFill>
                <a:latin typeface="Open Sans"/>
              </a:rPr>
              <a:t>kamu bisa rubah sources repository nya, jika perubahan mu valid maka aplikasi akan reload dan merubah perubahan di akun</a:t>
            </a:r>
          </a:p>
          <a:p>
            <a:pPr algn="just">
              <a:lnSpc>
                <a:spcPts val="308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275014" y="-218704"/>
            <a:ext cx="1173600" cy="2568850"/>
            <a:chOff x="0" y="0"/>
            <a:chExt cx="1564800" cy="3425133"/>
          </a:xfrm>
        </p:grpSpPr>
        <p:sp>
          <p:nvSpPr>
            <p:cNvPr name="Freeform 5" id="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6" id="6"/>
          <p:cNvSpPr/>
          <p:nvPr/>
        </p:nvSpPr>
        <p:spPr>
          <a:xfrm flipH="false" flipV="false" rot="0">
            <a:off x="16619703" y="-218723"/>
            <a:ext cx="484182" cy="1766524"/>
          </a:xfrm>
          <a:custGeom>
            <a:avLst/>
            <a:gdLst/>
            <a:ahLst/>
            <a:cxnLst/>
            <a:rect r="r" b="b" t="t" l="l"/>
            <a:pathLst>
              <a:path h="1766524" w="484182">
                <a:moveTo>
                  <a:pt x="0" y="0"/>
                </a:moveTo>
                <a:lnTo>
                  <a:pt x="484182" y="0"/>
                </a:lnTo>
                <a:lnTo>
                  <a:pt x="484182" y="1766524"/>
                </a:lnTo>
                <a:lnTo>
                  <a:pt x="0" y="1766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016164" y="-251790"/>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5400000">
            <a:off x="683258" y="-697622"/>
            <a:ext cx="1173600" cy="2568850"/>
            <a:chOff x="0" y="0"/>
            <a:chExt cx="1564800" cy="3425133"/>
          </a:xfrm>
        </p:grpSpPr>
        <p:sp>
          <p:nvSpPr>
            <p:cNvPr name="Freeform 9" id="9"/>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sp>
        <p:nvSpPr>
          <p:cNvPr name="Freeform 10" id="10"/>
          <p:cNvSpPr/>
          <p:nvPr/>
        </p:nvSpPr>
        <p:spPr>
          <a:xfrm flipH="false" flipV="false" rot="0">
            <a:off x="9827802" y="1350310"/>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5400000">
            <a:off x="16416774" y="8408252"/>
            <a:ext cx="1173600" cy="2568850"/>
            <a:chOff x="0" y="0"/>
            <a:chExt cx="1564800" cy="3425133"/>
          </a:xfrm>
        </p:grpSpPr>
        <p:sp>
          <p:nvSpPr>
            <p:cNvPr name="Freeform 12" id="12"/>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0800079"/>
            </a:gradFill>
          </p:spPr>
        </p:sp>
      </p:grpSp>
      <p:grpSp>
        <p:nvGrpSpPr>
          <p:cNvPr name="Group 13" id="13"/>
          <p:cNvGrpSpPr/>
          <p:nvPr/>
        </p:nvGrpSpPr>
        <p:grpSpPr>
          <a:xfrm rot="-10800000">
            <a:off x="2724622" y="8480150"/>
            <a:ext cx="1173600" cy="2568850"/>
            <a:chOff x="0" y="0"/>
            <a:chExt cx="1564800" cy="3425133"/>
          </a:xfrm>
        </p:grpSpPr>
        <p:sp>
          <p:nvSpPr>
            <p:cNvPr name="Freeform 14" id="14"/>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5400018"/>
            </a:gradFill>
          </p:spPr>
        </p:sp>
      </p:grpSp>
      <p:sp>
        <p:nvSpPr>
          <p:cNvPr name="Freeform 15" id="15"/>
          <p:cNvSpPr/>
          <p:nvPr/>
        </p:nvSpPr>
        <p:spPr>
          <a:xfrm flipH="false" flipV="false" rot="0">
            <a:off x="11181764" y="996842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455438" y="39819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1517625" y="3508950"/>
            <a:ext cx="8620350" cy="991125"/>
          </a:xfrm>
          <a:prstGeom prst="rect">
            <a:avLst/>
          </a:prstGeom>
        </p:spPr>
        <p:txBody>
          <a:bodyPr anchor="t" rtlCol="false" tIns="0" lIns="0" bIns="0" rIns="0">
            <a:spAutoFit/>
          </a:bodyPr>
          <a:lstStyle/>
          <a:p>
            <a:pPr algn="l">
              <a:lnSpc>
                <a:spcPts val="7680"/>
              </a:lnSpc>
            </a:pPr>
            <a:r>
              <a:rPr lang="en-US" sz="6400">
                <a:solidFill>
                  <a:srgbClr val="FFFFFF"/>
                </a:solidFill>
                <a:latin typeface="Arimo Bold"/>
              </a:rPr>
              <a:t>Software Sources</a:t>
            </a:r>
          </a:p>
        </p:txBody>
      </p:sp>
      <p:sp>
        <p:nvSpPr>
          <p:cNvPr name="TextBox 18" id="18"/>
          <p:cNvSpPr txBox="true"/>
          <p:nvPr/>
        </p:nvSpPr>
        <p:spPr>
          <a:xfrm rot="0">
            <a:off x="1517625" y="4775900"/>
            <a:ext cx="8620350" cy="1997175"/>
          </a:xfrm>
          <a:prstGeom prst="rect">
            <a:avLst/>
          </a:prstGeom>
        </p:spPr>
        <p:txBody>
          <a:bodyPr anchor="t" rtlCol="false" tIns="0" lIns="0" bIns="0" rIns="0">
            <a:spAutoFit/>
          </a:bodyPr>
          <a:lstStyle/>
          <a:p>
            <a:pPr algn="l">
              <a:lnSpc>
                <a:spcPts val="3311"/>
              </a:lnSpc>
            </a:pPr>
            <a:r>
              <a:rPr lang="en-US" sz="2400">
                <a:solidFill>
                  <a:srgbClr val="FFFFFF"/>
                </a:solidFill>
                <a:latin typeface="PT Sans"/>
              </a:rPr>
              <a:t>Debian GNU/Linux menggunakan repository untuk menyediakan dan mengelola aplikasi. Dengan ini, pengguna dapat dengan mudah mengelola dan memperbarui sistem tanpa perlu mengunjungi situs web perangkat lunak secara langsung.</a:t>
            </a:r>
          </a:p>
          <a:p>
            <a:pPr algn="l">
              <a:lnSpc>
                <a:spcPts val="3863"/>
              </a:lnSpc>
            </a:pPr>
          </a:p>
          <a:p>
            <a:pPr algn="l">
              <a:lnSpc>
                <a:spcPts val="3359"/>
              </a:lnSpc>
            </a:pPr>
          </a:p>
        </p:txBody>
      </p:sp>
      <p:sp>
        <p:nvSpPr>
          <p:cNvPr name="Freeform 19" id="19"/>
          <p:cNvSpPr/>
          <p:nvPr/>
        </p:nvSpPr>
        <p:spPr>
          <a:xfrm flipH="false" flipV="false" rot="0">
            <a:off x="10949450" y="2614126"/>
            <a:ext cx="5455200" cy="5460600"/>
          </a:xfrm>
          <a:custGeom>
            <a:avLst/>
            <a:gdLst/>
            <a:ahLst/>
            <a:cxnLst/>
            <a:rect r="r" b="b" t="t" l="l"/>
            <a:pathLst>
              <a:path h="5460600" w="5455200">
                <a:moveTo>
                  <a:pt x="0" y="0"/>
                </a:moveTo>
                <a:lnTo>
                  <a:pt x="5455200" y="0"/>
                </a:lnTo>
                <a:lnTo>
                  <a:pt x="5455200" y="5460600"/>
                </a:lnTo>
                <a:lnTo>
                  <a:pt x="0" y="5460600"/>
                </a:lnTo>
                <a:lnTo>
                  <a:pt x="0" y="0"/>
                </a:lnTo>
                <a:close/>
              </a:path>
            </a:pathLst>
          </a:custGeom>
          <a:blipFill>
            <a:blip r:embed="rId14"/>
            <a:stretch>
              <a:fillRect l="-22659" t="0" r="-22669" b="0"/>
            </a:stretch>
          </a:blipFill>
        </p:spPr>
      </p:sp>
      <p:grpSp>
        <p:nvGrpSpPr>
          <p:cNvPr name="Group 20" id="20"/>
          <p:cNvGrpSpPr/>
          <p:nvPr/>
        </p:nvGrpSpPr>
        <p:grpSpPr>
          <a:xfrm rot="0">
            <a:off x="-2829110" y="8402930"/>
            <a:ext cx="3989400" cy="136200"/>
            <a:chOff x="0" y="0"/>
            <a:chExt cx="5319200" cy="181600"/>
          </a:xfrm>
        </p:grpSpPr>
        <p:sp>
          <p:nvSpPr>
            <p:cNvPr name="Freeform 21" id="21"/>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2" id="22"/>
          <p:cNvGrpSpPr/>
          <p:nvPr/>
        </p:nvGrpSpPr>
        <p:grpSpPr>
          <a:xfrm rot="0">
            <a:off x="-2222910" y="7844330"/>
            <a:ext cx="3989400" cy="136200"/>
            <a:chOff x="0" y="0"/>
            <a:chExt cx="5319200" cy="181600"/>
          </a:xfrm>
        </p:grpSpPr>
        <p:sp>
          <p:nvSpPr>
            <p:cNvPr name="Freeform 23" id="23"/>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sp>
        <p:nvSpPr>
          <p:cNvPr name="Freeform 24" id="24"/>
          <p:cNvSpPr/>
          <p:nvPr/>
        </p:nvSpPr>
        <p:spPr>
          <a:xfrm flipH="false" flipV="false" rot="0">
            <a:off x="14942878" y="72339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0">
            <a:off x="4217162" y="18440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0">
            <a:off x="5192478" y="76414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7" id="27"/>
          <p:cNvSpPr/>
          <p:nvPr/>
        </p:nvSpPr>
        <p:spPr>
          <a:xfrm flipH="false" flipV="false" rot="0">
            <a:off x="9524384" y="859573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5400000">
            <a:off x="16396178" y="8205502"/>
            <a:ext cx="1173600" cy="2568850"/>
            <a:chOff x="0" y="0"/>
            <a:chExt cx="1564800" cy="3425133"/>
          </a:xfrm>
        </p:grpSpPr>
        <p:sp>
          <p:nvSpPr>
            <p:cNvPr name="Freeform 9" id="9"/>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0" id="10"/>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1" id="11"/>
          <p:cNvGrpSpPr/>
          <p:nvPr/>
        </p:nvGrpSpPr>
        <p:grpSpPr>
          <a:xfrm rot="0">
            <a:off x="3670876" y="8186800"/>
            <a:ext cx="4720800" cy="799800"/>
            <a:chOff x="0" y="0"/>
            <a:chExt cx="6294400" cy="1066400"/>
          </a:xfrm>
        </p:grpSpPr>
        <p:sp>
          <p:nvSpPr>
            <p:cNvPr name="Freeform 12" id="12"/>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9" id="19"/>
          <p:cNvGrpSpPr/>
          <p:nvPr/>
        </p:nvGrpSpPr>
        <p:grpSpPr>
          <a:xfrm rot="0">
            <a:off x="10389176" y="8186800"/>
            <a:ext cx="4720800" cy="799800"/>
            <a:chOff x="0" y="0"/>
            <a:chExt cx="6294400" cy="1066400"/>
          </a:xfrm>
        </p:grpSpPr>
        <p:sp>
          <p:nvSpPr>
            <p:cNvPr name="Freeform 20" id="20"/>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Freeform 21" id="21"/>
          <p:cNvSpPr/>
          <p:nvPr/>
        </p:nvSpPr>
        <p:spPr>
          <a:xfrm flipH="false" flipV="false" rot="0">
            <a:off x="759772" y="2636743"/>
            <a:ext cx="7369443" cy="1646629"/>
          </a:xfrm>
          <a:custGeom>
            <a:avLst/>
            <a:gdLst/>
            <a:ahLst/>
            <a:cxnLst/>
            <a:rect r="r" b="b" t="t" l="l"/>
            <a:pathLst>
              <a:path h="1646629" w="7369443">
                <a:moveTo>
                  <a:pt x="0" y="0"/>
                </a:moveTo>
                <a:lnTo>
                  <a:pt x="7369443" y="0"/>
                </a:lnTo>
                <a:lnTo>
                  <a:pt x="7369443" y="1646630"/>
                </a:lnTo>
                <a:lnTo>
                  <a:pt x="0" y="1646630"/>
                </a:lnTo>
                <a:lnTo>
                  <a:pt x="0" y="0"/>
                </a:lnTo>
                <a:close/>
              </a:path>
            </a:pathLst>
          </a:custGeom>
          <a:blipFill>
            <a:blip r:embed="rId14"/>
            <a:stretch>
              <a:fillRect l="0" t="0" r="0" b="0"/>
            </a:stretch>
          </a:blipFill>
        </p:spPr>
      </p:sp>
      <p:sp>
        <p:nvSpPr>
          <p:cNvPr name="Freeform 22" id="22"/>
          <p:cNvSpPr/>
          <p:nvPr/>
        </p:nvSpPr>
        <p:spPr>
          <a:xfrm flipH="false" flipV="false" rot="0">
            <a:off x="9428511" y="2465257"/>
            <a:ext cx="8345151" cy="4019372"/>
          </a:xfrm>
          <a:custGeom>
            <a:avLst/>
            <a:gdLst/>
            <a:ahLst/>
            <a:cxnLst/>
            <a:rect r="r" b="b" t="t" l="l"/>
            <a:pathLst>
              <a:path h="4019372" w="8345151">
                <a:moveTo>
                  <a:pt x="0" y="0"/>
                </a:moveTo>
                <a:lnTo>
                  <a:pt x="8345151" y="0"/>
                </a:lnTo>
                <a:lnTo>
                  <a:pt x="8345151" y="4019372"/>
                </a:lnTo>
                <a:lnTo>
                  <a:pt x="0" y="4019372"/>
                </a:lnTo>
                <a:lnTo>
                  <a:pt x="0" y="0"/>
                </a:lnTo>
                <a:close/>
              </a:path>
            </a:pathLst>
          </a:custGeom>
          <a:blipFill>
            <a:blip r:embed="rId15"/>
            <a:stretch>
              <a:fillRect l="0" t="0" r="-32559" b="0"/>
            </a:stretch>
          </a:blipFill>
        </p:spPr>
      </p:sp>
      <p:sp>
        <p:nvSpPr>
          <p:cNvPr name="Freeform 23" id="23"/>
          <p:cNvSpPr/>
          <p:nvPr/>
        </p:nvSpPr>
        <p:spPr>
          <a:xfrm flipH="false" flipV="false" rot="0">
            <a:off x="521554" y="6416356"/>
            <a:ext cx="9531975" cy="3046276"/>
          </a:xfrm>
          <a:custGeom>
            <a:avLst/>
            <a:gdLst/>
            <a:ahLst/>
            <a:cxnLst/>
            <a:rect r="r" b="b" t="t" l="l"/>
            <a:pathLst>
              <a:path h="3046276" w="9531975">
                <a:moveTo>
                  <a:pt x="0" y="0"/>
                </a:moveTo>
                <a:lnTo>
                  <a:pt x="9531975" y="0"/>
                </a:lnTo>
                <a:lnTo>
                  <a:pt x="9531975" y="3046276"/>
                </a:lnTo>
                <a:lnTo>
                  <a:pt x="0" y="3046276"/>
                </a:lnTo>
                <a:lnTo>
                  <a:pt x="0" y="0"/>
                </a:lnTo>
                <a:close/>
              </a:path>
            </a:pathLst>
          </a:custGeom>
          <a:blipFill>
            <a:blip r:embed="rId16"/>
            <a:stretch>
              <a:fillRect l="0" t="0" r="-13277" b="-63592"/>
            </a:stretch>
          </a:blipFill>
        </p:spPr>
      </p:sp>
      <p:sp>
        <p:nvSpPr>
          <p:cNvPr name="TextBox 24" id="24"/>
          <p:cNvSpPr txBox="true"/>
          <p:nvPr/>
        </p:nvSpPr>
        <p:spPr>
          <a:xfrm rot="0">
            <a:off x="1451501" y="1050211"/>
            <a:ext cx="8937675" cy="571500"/>
          </a:xfrm>
          <a:prstGeom prst="rect">
            <a:avLst/>
          </a:prstGeom>
        </p:spPr>
        <p:txBody>
          <a:bodyPr anchor="t" rtlCol="false" tIns="0" lIns="0" bIns="0" rIns="0">
            <a:spAutoFit/>
          </a:bodyPr>
          <a:lstStyle/>
          <a:p>
            <a:pPr algn="ctr">
              <a:lnSpc>
                <a:spcPts val="4320"/>
              </a:lnSpc>
              <a:spcBef>
                <a:spcPct val="0"/>
              </a:spcBef>
            </a:pPr>
            <a:r>
              <a:rPr lang="en-US" sz="3600">
                <a:solidFill>
                  <a:srgbClr val="FFFFFF"/>
                </a:solidFill>
                <a:latin typeface="Arimo Bold"/>
              </a:rPr>
              <a:t>Update Sistem Dengan Synapic</a:t>
            </a:r>
          </a:p>
        </p:txBody>
      </p:sp>
      <p:sp>
        <p:nvSpPr>
          <p:cNvPr name="TextBox 25" id="25"/>
          <p:cNvSpPr txBox="true"/>
          <p:nvPr/>
        </p:nvSpPr>
        <p:spPr>
          <a:xfrm rot="0">
            <a:off x="489909" y="2033458"/>
            <a:ext cx="7259315" cy="431799"/>
          </a:xfrm>
          <a:prstGeom prst="rect">
            <a:avLst/>
          </a:prstGeom>
        </p:spPr>
        <p:txBody>
          <a:bodyPr anchor="t" rtlCol="false" tIns="0" lIns="0" bIns="0" rIns="0">
            <a:spAutoFit/>
          </a:bodyPr>
          <a:lstStyle/>
          <a:p>
            <a:pPr algn="ctr" marL="539754" indent="-269877" lvl="1">
              <a:lnSpc>
                <a:spcPts val="3500"/>
              </a:lnSpc>
              <a:spcBef>
                <a:spcPct val="0"/>
              </a:spcBef>
              <a:buFont typeface="Arial"/>
              <a:buChar char="•"/>
            </a:pPr>
            <a:r>
              <a:rPr lang="en-US" sz="2500">
                <a:solidFill>
                  <a:srgbClr val="FFFFFF"/>
                </a:solidFill>
                <a:latin typeface="Open Sans"/>
              </a:rPr>
              <a:t>Sebelum mengupdate Reload terlebih dahulu</a:t>
            </a:r>
          </a:p>
        </p:txBody>
      </p:sp>
      <p:sp>
        <p:nvSpPr>
          <p:cNvPr name="TextBox 26" id="26"/>
          <p:cNvSpPr txBox="true"/>
          <p:nvPr/>
        </p:nvSpPr>
        <p:spPr>
          <a:xfrm rot="0">
            <a:off x="9846488" y="2036632"/>
            <a:ext cx="3945210"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Arimo"/>
              </a:rPr>
              <a:t>2. Lalu Mark All Upgrades</a:t>
            </a:r>
          </a:p>
        </p:txBody>
      </p:sp>
      <p:sp>
        <p:nvSpPr>
          <p:cNvPr name="TextBox 27" id="27"/>
          <p:cNvSpPr txBox="true"/>
          <p:nvPr/>
        </p:nvSpPr>
        <p:spPr>
          <a:xfrm rot="0">
            <a:off x="759772" y="5678798"/>
            <a:ext cx="4022601"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Arimo"/>
              </a:rPr>
              <a:t>3.Lalu akan muncul popup</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5400000">
            <a:off x="16396178" y="8205502"/>
            <a:ext cx="1173600" cy="2568850"/>
            <a:chOff x="0" y="0"/>
            <a:chExt cx="1564800" cy="3425133"/>
          </a:xfrm>
        </p:grpSpPr>
        <p:sp>
          <p:nvSpPr>
            <p:cNvPr name="Freeform 9" id="9"/>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0" id="10"/>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1" id="11"/>
          <p:cNvGrpSpPr/>
          <p:nvPr/>
        </p:nvGrpSpPr>
        <p:grpSpPr>
          <a:xfrm rot="0">
            <a:off x="3670876" y="8186800"/>
            <a:ext cx="4720800" cy="799800"/>
            <a:chOff x="0" y="0"/>
            <a:chExt cx="6294400" cy="1066400"/>
          </a:xfrm>
        </p:grpSpPr>
        <p:sp>
          <p:nvSpPr>
            <p:cNvPr name="Freeform 12" id="12"/>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grpSp>
        <p:nvGrpSpPr>
          <p:cNvPr name="Group 13" id="13"/>
          <p:cNvGrpSpPr/>
          <p:nvPr/>
        </p:nvGrpSpPr>
        <p:grpSpPr>
          <a:xfrm rot="-10800000">
            <a:off x="15618364" y="34600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5" id="15"/>
          <p:cNvGrpSpPr/>
          <p:nvPr/>
        </p:nvGrpSpPr>
        <p:grpSpPr>
          <a:xfrm rot="-10800000">
            <a:off x="16130950" y="3780150"/>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7" id="17"/>
          <p:cNvGrpSpPr/>
          <p:nvPr/>
        </p:nvGrpSpPr>
        <p:grpSpPr>
          <a:xfrm rot="-10800000">
            <a:off x="-1729624" y="851857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9" id="19"/>
          <p:cNvGrpSpPr/>
          <p:nvPr/>
        </p:nvGrpSpPr>
        <p:grpSpPr>
          <a:xfrm rot="0">
            <a:off x="10389176" y="8186800"/>
            <a:ext cx="4720800" cy="799800"/>
            <a:chOff x="0" y="0"/>
            <a:chExt cx="6294400" cy="1066400"/>
          </a:xfrm>
        </p:grpSpPr>
        <p:sp>
          <p:nvSpPr>
            <p:cNvPr name="Freeform 20" id="20"/>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Freeform 21" id="21"/>
          <p:cNvSpPr/>
          <p:nvPr/>
        </p:nvSpPr>
        <p:spPr>
          <a:xfrm flipH="false" flipV="false" rot="0">
            <a:off x="1451501" y="2523895"/>
            <a:ext cx="7316211" cy="3263811"/>
          </a:xfrm>
          <a:custGeom>
            <a:avLst/>
            <a:gdLst/>
            <a:ahLst/>
            <a:cxnLst/>
            <a:rect r="r" b="b" t="t" l="l"/>
            <a:pathLst>
              <a:path h="3263811" w="7316211">
                <a:moveTo>
                  <a:pt x="0" y="0"/>
                </a:moveTo>
                <a:lnTo>
                  <a:pt x="7316211" y="0"/>
                </a:lnTo>
                <a:lnTo>
                  <a:pt x="7316211" y="3263811"/>
                </a:lnTo>
                <a:lnTo>
                  <a:pt x="0" y="3263811"/>
                </a:lnTo>
                <a:lnTo>
                  <a:pt x="0" y="0"/>
                </a:lnTo>
                <a:close/>
              </a:path>
            </a:pathLst>
          </a:custGeom>
          <a:blipFill>
            <a:blip r:embed="rId14"/>
            <a:stretch>
              <a:fillRect l="0" t="-3212" r="-86847" b="-22769"/>
            </a:stretch>
          </a:blipFill>
        </p:spPr>
      </p:sp>
      <p:sp>
        <p:nvSpPr>
          <p:cNvPr name="Freeform 22" id="22"/>
          <p:cNvSpPr/>
          <p:nvPr/>
        </p:nvSpPr>
        <p:spPr>
          <a:xfrm flipH="false" flipV="false" rot="0">
            <a:off x="9807028" y="2400914"/>
            <a:ext cx="6323922" cy="3509773"/>
          </a:xfrm>
          <a:custGeom>
            <a:avLst/>
            <a:gdLst/>
            <a:ahLst/>
            <a:cxnLst/>
            <a:rect r="r" b="b" t="t" l="l"/>
            <a:pathLst>
              <a:path h="3509773" w="6323922">
                <a:moveTo>
                  <a:pt x="0" y="0"/>
                </a:moveTo>
                <a:lnTo>
                  <a:pt x="6323922" y="0"/>
                </a:lnTo>
                <a:lnTo>
                  <a:pt x="6323922" y="3509773"/>
                </a:lnTo>
                <a:lnTo>
                  <a:pt x="0" y="3509773"/>
                </a:lnTo>
                <a:lnTo>
                  <a:pt x="0" y="0"/>
                </a:lnTo>
                <a:close/>
              </a:path>
            </a:pathLst>
          </a:custGeom>
          <a:blipFill>
            <a:blip r:embed="rId15"/>
            <a:stretch>
              <a:fillRect l="0" t="-2725" r="0" b="-2725"/>
            </a:stretch>
          </a:blipFill>
        </p:spPr>
      </p:sp>
      <p:sp>
        <p:nvSpPr>
          <p:cNvPr name="Freeform 23" id="23"/>
          <p:cNvSpPr/>
          <p:nvPr/>
        </p:nvSpPr>
        <p:spPr>
          <a:xfrm flipH="false" flipV="false" rot="0">
            <a:off x="1451501" y="6426511"/>
            <a:ext cx="6117481" cy="3140432"/>
          </a:xfrm>
          <a:custGeom>
            <a:avLst/>
            <a:gdLst/>
            <a:ahLst/>
            <a:cxnLst/>
            <a:rect r="r" b="b" t="t" l="l"/>
            <a:pathLst>
              <a:path h="3140432" w="6117481">
                <a:moveTo>
                  <a:pt x="0" y="0"/>
                </a:moveTo>
                <a:lnTo>
                  <a:pt x="6117481" y="0"/>
                </a:lnTo>
                <a:lnTo>
                  <a:pt x="6117481" y="3140432"/>
                </a:lnTo>
                <a:lnTo>
                  <a:pt x="0" y="3140432"/>
                </a:lnTo>
                <a:lnTo>
                  <a:pt x="0" y="0"/>
                </a:lnTo>
                <a:close/>
              </a:path>
            </a:pathLst>
          </a:custGeom>
          <a:blipFill>
            <a:blip r:embed="rId16"/>
            <a:stretch>
              <a:fillRect l="0" t="0" r="0" b="-65496"/>
            </a:stretch>
          </a:blipFill>
        </p:spPr>
      </p:sp>
      <p:sp>
        <p:nvSpPr>
          <p:cNvPr name="Freeform 24" id="24"/>
          <p:cNvSpPr/>
          <p:nvPr/>
        </p:nvSpPr>
        <p:spPr>
          <a:xfrm flipH="false" flipV="false" rot="0">
            <a:off x="9446412" y="6743380"/>
            <a:ext cx="7536566" cy="2939752"/>
          </a:xfrm>
          <a:custGeom>
            <a:avLst/>
            <a:gdLst/>
            <a:ahLst/>
            <a:cxnLst/>
            <a:rect r="r" b="b" t="t" l="l"/>
            <a:pathLst>
              <a:path h="2939752" w="7536566">
                <a:moveTo>
                  <a:pt x="0" y="0"/>
                </a:moveTo>
                <a:lnTo>
                  <a:pt x="7536566" y="0"/>
                </a:lnTo>
                <a:lnTo>
                  <a:pt x="7536566" y="2939752"/>
                </a:lnTo>
                <a:lnTo>
                  <a:pt x="0" y="2939752"/>
                </a:lnTo>
                <a:lnTo>
                  <a:pt x="0" y="0"/>
                </a:lnTo>
                <a:close/>
              </a:path>
            </a:pathLst>
          </a:custGeom>
          <a:blipFill>
            <a:blip r:embed="rId17"/>
            <a:stretch>
              <a:fillRect l="0" t="0" r="0" b="0"/>
            </a:stretch>
          </a:blipFill>
        </p:spPr>
      </p:sp>
      <p:sp>
        <p:nvSpPr>
          <p:cNvPr name="TextBox 25" id="25"/>
          <p:cNvSpPr txBox="true"/>
          <p:nvPr/>
        </p:nvSpPr>
        <p:spPr>
          <a:xfrm rot="0">
            <a:off x="1451501" y="1050211"/>
            <a:ext cx="8937675" cy="571500"/>
          </a:xfrm>
          <a:prstGeom prst="rect">
            <a:avLst/>
          </a:prstGeom>
        </p:spPr>
        <p:txBody>
          <a:bodyPr anchor="t" rtlCol="false" tIns="0" lIns="0" bIns="0" rIns="0">
            <a:spAutoFit/>
          </a:bodyPr>
          <a:lstStyle/>
          <a:p>
            <a:pPr algn="ctr">
              <a:lnSpc>
                <a:spcPts val="4320"/>
              </a:lnSpc>
              <a:spcBef>
                <a:spcPct val="0"/>
              </a:spcBef>
            </a:pPr>
            <a:r>
              <a:rPr lang="en-US" sz="3600">
                <a:solidFill>
                  <a:srgbClr val="FFFFFF"/>
                </a:solidFill>
                <a:latin typeface="Arimo Bold"/>
              </a:rPr>
              <a:t>Update Sistem Dengan Synapic</a:t>
            </a:r>
          </a:p>
        </p:txBody>
      </p:sp>
      <p:sp>
        <p:nvSpPr>
          <p:cNvPr name="TextBox 26" id="26"/>
          <p:cNvSpPr txBox="true"/>
          <p:nvPr/>
        </p:nvSpPr>
        <p:spPr>
          <a:xfrm rot="0">
            <a:off x="1642286" y="2033458"/>
            <a:ext cx="4954563" cy="431799"/>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Open Sans"/>
              </a:rPr>
              <a:t>4. Lalu Pilih, dan click tombol aply</a:t>
            </a:r>
          </a:p>
        </p:txBody>
      </p:sp>
      <p:sp>
        <p:nvSpPr>
          <p:cNvPr name="TextBox 27" id="27"/>
          <p:cNvSpPr txBox="true"/>
          <p:nvPr/>
        </p:nvSpPr>
        <p:spPr>
          <a:xfrm rot="0">
            <a:off x="1451501" y="5883586"/>
            <a:ext cx="5108749"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Arimo"/>
              </a:rPr>
              <a:t>5. Lalu Sistem akan mengupdate </a:t>
            </a:r>
          </a:p>
        </p:txBody>
      </p:sp>
      <p:sp>
        <p:nvSpPr>
          <p:cNvPr name="TextBox 28" id="28"/>
          <p:cNvSpPr txBox="true"/>
          <p:nvPr/>
        </p:nvSpPr>
        <p:spPr>
          <a:xfrm rot="0">
            <a:off x="9309676" y="6293161"/>
            <a:ext cx="2801838"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Arimo"/>
              </a:rPr>
              <a:t>6.Ini ketika selesai</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12152" y="3291728"/>
            <a:ext cx="6441804" cy="3703545"/>
          </a:xfrm>
          <a:custGeom>
            <a:avLst/>
            <a:gdLst/>
            <a:ahLst/>
            <a:cxnLst/>
            <a:rect r="r" b="b" t="t" l="l"/>
            <a:pathLst>
              <a:path h="3703545" w="6441804">
                <a:moveTo>
                  <a:pt x="0" y="0"/>
                </a:moveTo>
                <a:lnTo>
                  <a:pt x="6441804" y="0"/>
                </a:lnTo>
                <a:lnTo>
                  <a:pt x="6441804" y="3703544"/>
                </a:lnTo>
                <a:lnTo>
                  <a:pt x="0" y="3703544"/>
                </a:lnTo>
                <a:lnTo>
                  <a:pt x="0" y="0"/>
                </a:lnTo>
                <a:close/>
              </a:path>
            </a:pathLst>
          </a:custGeom>
          <a:blipFill>
            <a:blip r:embed="rId8"/>
            <a:stretch>
              <a:fillRect l="0" t="0" r="0" b="0"/>
            </a:stretch>
          </a:blipFill>
        </p:spPr>
      </p:sp>
      <p:sp>
        <p:nvSpPr>
          <p:cNvPr name="TextBox 7" id="7"/>
          <p:cNvSpPr txBox="true"/>
          <p:nvPr/>
        </p:nvSpPr>
        <p:spPr>
          <a:xfrm rot="0">
            <a:off x="1451501" y="1050211"/>
            <a:ext cx="8937675" cy="571500"/>
          </a:xfrm>
          <a:prstGeom prst="rect">
            <a:avLst/>
          </a:prstGeom>
        </p:spPr>
        <p:txBody>
          <a:bodyPr anchor="t" rtlCol="false" tIns="0" lIns="0" bIns="0" rIns="0">
            <a:spAutoFit/>
          </a:bodyPr>
          <a:lstStyle/>
          <a:p>
            <a:pPr>
              <a:lnSpc>
                <a:spcPts val="4320"/>
              </a:lnSpc>
              <a:spcBef>
                <a:spcPct val="0"/>
              </a:spcBef>
            </a:pPr>
            <a:r>
              <a:rPr lang="en-US" sz="3600">
                <a:solidFill>
                  <a:srgbClr val="FFFFFF"/>
                </a:solidFill>
                <a:latin typeface="Arimo Bold"/>
              </a:rPr>
              <a:t>Searching For a Software</a:t>
            </a:r>
          </a:p>
        </p:txBody>
      </p:sp>
      <p:sp>
        <p:nvSpPr>
          <p:cNvPr name="TextBox 8" id="8"/>
          <p:cNvSpPr txBox="true"/>
          <p:nvPr/>
        </p:nvSpPr>
        <p:spPr>
          <a:xfrm rot="0">
            <a:off x="1451501" y="7364730"/>
            <a:ext cx="9960944" cy="1893570"/>
          </a:xfrm>
          <a:prstGeom prst="rect">
            <a:avLst/>
          </a:prstGeom>
        </p:spPr>
        <p:txBody>
          <a:bodyPr anchor="t" rtlCol="false" tIns="0" lIns="0" bIns="0" rIns="0">
            <a:spAutoFit/>
          </a:bodyPr>
          <a:lstStyle/>
          <a:p>
            <a:pPr>
              <a:lnSpc>
                <a:spcPts val="3780"/>
              </a:lnSpc>
            </a:pPr>
            <a:r>
              <a:rPr lang="en-US" sz="2700">
                <a:solidFill>
                  <a:srgbClr val="FFFFFF"/>
                </a:solidFill>
                <a:latin typeface="Open Sans"/>
              </a:rPr>
              <a:t>Jika Anda tidak mengetahui nama paket yang Anda perlukan, Anda dapat mengurai daftarnya menggunakan pemfilteran berdasarkan bagian, status, asal</a:t>
            </a:r>
          </a:p>
          <a:p>
            <a:pPr marL="0" indent="0" lvl="0">
              <a:lnSpc>
                <a:spcPts val="3780"/>
              </a:lnSpc>
              <a:spcBef>
                <a:spcPct val="0"/>
              </a:spcBef>
            </a:pPr>
          </a:p>
        </p:txBody>
      </p:sp>
      <p:sp>
        <p:nvSpPr>
          <p:cNvPr name="TextBox 9" id="9"/>
          <p:cNvSpPr txBox="true"/>
          <p:nvPr/>
        </p:nvSpPr>
        <p:spPr>
          <a:xfrm rot="0">
            <a:off x="1603901" y="2141023"/>
            <a:ext cx="9960944" cy="941070"/>
          </a:xfrm>
          <a:prstGeom prst="rect">
            <a:avLst/>
          </a:prstGeom>
        </p:spPr>
        <p:txBody>
          <a:bodyPr anchor="t" rtlCol="false" tIns="0" lIns="0" bIns="0" rIns="0">
            <a:spAutoFit/>
          </a:bodyPr>
          <a:lstStyle/>
          <a:p>
            <a:pPr marL="0" indent="0" lvl="0">
              <a:lnSpc>
                <a:spcPts val="3780"/>
              </a:lnSpc>
              <a:spcBef>
                <a:spcPct val="0"/>
              </a:spcBef>
            </a:pPr>
            <a:r>
              <a:rPr lang="en-US" sz="2700">
                <a:solidFill>
                  <a:srgbClr val="FFFFFF"/>
                </a:solidFill>
                <a:latin typeface="Open Sans"/>
              </a:rPr>
              <a:t>Jika anda tahu nama package yang ingin dicari anda bisa memanfaatkan fitur search</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12152" y="3291728"/>
            <a:ext cx="6441804" cy="3703545"/>
          </a:xfrm>
          <a:custGeom>
            <a:avLst/>
            <a:gdLst/>
            <a:ahLst/>
            <a:cxnLst/>
            <a:rect r="r" b="b" t="t" l="l"/>
            <a:pathLst>
              <a:path h="3703545" w="6441804">
                <a:moveTo>
                  <a:pt x="0" y="0"/>
                </a:moveTo>
                <a:lnTo>
                  <a:pt x="6441804" y="0"/>
                </a:lnTo>
                <a:lnTo>
                  <a:pt x="6441804" y="3703544"/>
                </a:lnTo>
                <a:lnTo>
                  <a:pt x="0" y="3703544"/>
                </a:lnTo>
                <a:lnTo>
                  <a:pt x="0" y="0"/>
                </a:lnTo>
                <a:close/>
              </a:path>
            </a:pathLst>
          </a:custGeom>
          <a:blipFill>
            <a:blip r:embed="rId8"/>
            <a:stretch>
              <a:fillRect l="0" t="0" r="0" b="0"/>
            </a:stretch>
          </a:blipFill>
        </p:spPr>
      </p:sp>
      <p:sp>
        <p:nvSpPr>
          <p:cNvPr name="TextBox 7" id="7"/>
          <p:cNvSpPr txBox="true"/>
          <p:nvPr/>
        </p:nvSpPr>
        <p:spPr>
          <a:xfrm rot="0">
            <a:off x="1451501" y="1050211"/>
            <a:ext cx="8937675" cy="571500"/>
          </a:xfrm>
          <a:prstGeom prst="rect">
            <a:avLst/>
          </a:prstGeom>
        </p:spPr>
        <p:txBody>
          <a:bodyPr anchor="t" rtlCol="false" tIns="0" lIns="0" bIns="0" rIns="0">
            <a:spAutoFit/>
          </a:bodyPr>
          <a:lstStyle/>
          <a:p>
            <a:pPr>
              <a:lnSpc>
                <a:spcPts val="4320"/>
              </a:lnSpc>
              <a:spcBef>
                <a:spcPct val="0"/>
              </a:spcBef>
            </a:pPr>
            <a:r>
              <a:rPr lang="en-US" sz="3600">
                <a:solidFill>
                  <a:srgbClr val="FFFFFF"/>
                </a:solidFill>
                <a:latin typeface="Arimo Bold"/>
              </a:rPr>
              <a:t>Searching For a Software</a:t>
            </a:r>
          </a:p>
        </p:txBody>
      </p:sp>
      <p:sp>
        <p:nvSpPr>
          <p:cNvPr name="TextBox 8" id="8"/>
          <p:cNvSpPr txBox="true"/>
          <p:nvPr/>
        </p:nvSpPr>
        <p:spPr>
          <a:xfrm rot="0">
            <a:off x="1451501" y="7364730"/>
            <a:ext cx="9960944" cy="1893570"/>
          </a:xfrm>
          <a:prstGeom prst="rect">
            <a:avLst/>
          </a:prstGeom>
        </p:spPr>
        <p:txBody>
          <a:bodyPr anchor="t" rtlCol="false" tIns="0" lIns="0" bIns="0" rIns="0">
            <a:spAutoFit/>
          </a:bodyPr>
          <a:lstStyle/>
          <a:p>
            <a:pPr>
              <a:lnSpc>
                <a:spcPts val="3780"/>
              </a:lnSpc>
            </a:pPr>
            <a:r>
              <a:rPr lang="en-US" sz="2700">
                <a:solidFill>
                  <a:srgbClr val="FFFFFF"/>
                </a:solidFill>
                <a:latin typeface="Open Sans"/>
              </a:rPr>
              <a:t>Jika Anda tidak mengetahui nama paket yang Anda perlukan, Anda dapat mengurai daftarnya menggunakan pemfilteran berdasarkan bagian, status, asal</a:t>
            </a:r>
          </a:p>
          <a:p>
            <a:pPr marL="0" indent="0" lvl="0">
              <a:lnSpc>
                <a:spcPts val="3780"/>
              </a:lnSpc>
              <a:spcBef>
                <a:spcPct val="0"/>
              </a:spcBef>
            </a:pPr>
          </a:p>
        </p:txBody>
      </p:sp>
      <p:sp>
        <p:nvSpPr>
          <p:cNvPr name="TextBox 9" id="9"/>
          <p:cNvSpPr txBox="true"/>
          <p:nvPr/>
        </p:nvSpPr>
        <p:spPr>
          <a:xfrm rot="0">
            <a:off x="1603901" y="2141023"/>
            <a:ext cx="9960944" cy="941070"/>
          </a:xfrm>
          <a:prstGeom prst="rect">
            <a:avLst/>
          </a:prstGeom>
        </p:spPr>
        <p:txBody>
          <a:bodyPr anchor="t" rtlCol="false" tIns="0" lIns="0" bIns="0" rIns="0">
            <a:spAutoFit/>
          </a:bodyPr>
          <a:lstStyle/>
          <a:p>
            <a:pPr marL="0" indent="0" lvl="0">
              <a:lnSpc>
                <a:spcPts val="3780"/>
              </a:lnSpc>
              <a:spcBef>
                <a:spcPct val="0"/>
              </a:spcBef>
            </a:pPr>
            <a:r>
              <a:rPr lang="en-US" sz="2700">
                <a:solidFill>
                  <a:srgbClr val="FFFFFF"/>
                </a:solidFill>
                <a:latin typeface="Open Sans"/>
              </a:rPr>
              <a:t>Jika anda tahu nama package yang ingin dicari anda bisa memanfaatkan fitur search</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51778" y="3915330"/>
            <a:ext cx="7557091" cy="2749774"/>
          </a:xfrm>
          <a:custGeom>
            <a:avLst/>
            <a:gdLst/>
            <a:ahLst/>
            <a:cxnLst/>
            <a:rect r="r" b="b" t="t" l="l"/>
            <a:pathLst>
              <a:path h="2749774" w="7557091">
                <a:moveTo>
                  <a:pt x="0" y="0"/>
                </a:moveTo>
                <a:lnTo>
                  <a:pt x="7557091" y="0"/>
                </a:lnTo>
                <a:lnTo>
                  <a:pt x="7557091" y="2749774"/>
                </a:lnTo>
                <a:lnTo>
                  <a:pt x="0" y="2749774"/>
                </a:lnTo>
                <a:lnTo>
                  <a:pt x="0" y="0"/>
                </a:lnTo>
                <a:close/>
              </a:path>
            </a:pathLst>
          </a:custGeom>
          <a:blipFill>
            <a:blip r:embed="rId8"/>
            <a:stretch>
              <a:fillRect l="-58148" t="0" r="0" b="-10773"/>
            </a:stretch>
          </a:blipFill>
        </p:spPr>
      </p:sp>
      <p:sp>
        <p:nvSpPr>
          <p:cNvPr name="Freeform 7" id="7"/>
          <p:cNvSpPr/>
          <p:nvPr/>
        </p:nvSpPr>
        <p:spPr>
          <a:xfrm flipH="false" flipV="false" rot="0">
            <a:off x="9799774" y="2957788"/>
            <a:ext cx="7678228" cy="6392028"/>
          </a:xfrm>
          <a:custGeom>
            <a:avLst/>
            <a:gdLst/>
            <a:ahLst/>
            <a:cxnLst/>
            <a:rect r="r" b="b" t="t" l="l"/>
            <a:pathLst>
              <a:path h="6392028" w="7678228">
                <a:moveTo>
                  <a:pt x="0" y="0"/>
                </a:moveTo>
                <a:lnTo>
                  <a:pt x="7678228" y="0"/>
                </a:lnTo>
                <a:lnTo>
                  <a:pt x="7678228" y="6392028"/>
                </a:lnTo>
                <a:lnTo>
                  <a:pt x="0" y="6392028"/>
                </a:lnTo>
                <a:lnTo>
                  <a:pt x="0" y="0"/>
                </a:lnTo>
                <a:close/>
              </a:path>
            </a:pathLst>
          </a:custGeom>
          <a:blipFill>
            <a:blip r:embed="rId9"/>
            <a:stretch>
              <a:fillRect l="0" t="0" r="0" b="0"/>
            </a:stretch>
          </a:blipFill>
        </p:spPr>
      </p:sp>
      <p:sp>
        <p:nvSpPr>
          <p:cNvPr name="TextBox 8" id="8"/>
          <p:cNvSpPr txBox="true"/>
          <p:nvPr/>
        </p:nvSpPr>
        <p:spPr>
          <a:xfrm rot="0">
            <a:off x="1451501" y="1050211"/>
            <a:ext cx="8937675" cy="571500"/>
          </a:xfrm>
          <a:prstGeom prst="rect">
            <a:avLst/>
          </a:prstGeom>
        </p:spPr>
        <p:txBody>
          <a:bodyPr anchor="t" rtlCol="false" tIns="0" lIns="0" bIns="0" rIns="0">
            <a:spAutoFit/>
          </a:bodyPr>
          <a:lstStyle/>
          <a:p>
            <a:pPr>
              <a:lnSpc>
                <a:spcPts val="4320"/>
              </a:lnSpc>
              <a:spcBef>
                <a:spcPct val="0"/>
              </a:spcBef>
            </a:pPr>
            <a:r>
              <a:rPr lang="en-US" sz="3600">
                <a:solidFill>
                  <a:srgbClr val="FFFFFF"/>
                </a:solidFill>
                <a:latin typeface="Arimo Bold"/>
              </a:rPr>
              <a:t>Installing Package with Snaptic</a:t>
            </a:r>
          </a:p>
        </p:txBody>
      </p:sp>
      <p:sp>
        <p:nvSpPr>
          <p:cNvPr name="TextBox 9" id="9"/>
          <p:cNvSpPr txBox="true"/>
          <p:nvPr/>
        </p:nvSpPr>
        <p:spPr>
          <a:xfrm rot="0">
            <a:off x="9671897" y="1831616"/>
            <a:ext cx="8512634" cy="941070"/>
          </a:xfrm>
          <a:prstGeom prst="rect">
            <a:avLst/>
          </a:prstGeom>
        </p:spPr>
        <p:txBody>
          <a:bodyPr anchor="t" rtlCol="false" tIns="0" lIns="0" bIns="0" rIns="0">
            <a:spAutoFit/>
          </a:bodyPr>
          <a:lstStyle/>
          <a:p>
            <a:pPr marL="0" indent="0" lvl="0">
              <a:lnSpc>
                <a:spcPts val="3780"/>
              </a:lnSpc>
              <a:spcBef>
                <a:spcPct val="0"/>
              </a:spcBef>
            </a:pPr>
            <a:r>
              <a:rPr lang="en-US" sz="2700">
                <a:solidFill>
                  <a:srgbClr val="FFFFFF"/>
                </a:solidFill>
                <a:latin typeface="Open Sans"/>
              </a:rPr>
              <a:t>2. Jika ada dependensi maka akan otomatis ditambahkan</a:t>
            </a:r>
          </a:p>
        </p:txBody>
      </p:sp>
      <p:sp>
        <p:nvSpPr>
          <p:cNvPr name="TextBox 10" id="10"/>
          <p:cNvSpPr txBox="true"/>
          <p:nvPr/>
        </p:nvSpPr>
        <p:spPr>
          <a:xfrm rot="0">
            <a:off x="1075465" y="2056089"/>
            <a:ext cx="7574524" cy="1746249"/>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FFFFFF"/>
                </a:solidFill>
                <a:latin typeface="Open Sans"/>
              </a:rPr>
              <a:t>Untuk menginstal satu atau beberapa paket, klik kanan pada kotak kecil di depan nama paket, dan pilih opsi “Tandai untuk Instalasi”.</a:t>
            </a:r>
          </a:p>
          <a:p>
            <a:pPr marL="0" indent="0" lvl="0">
              <a:lnSpc>
                <a:spcPts val="3500"/>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31473" y="3090967"/>
            <a:ext cx="7812527" cy="1894201"/>
          </a:xfrm>
          <a:custGeom>
            <a:avLst/>
            <a:gdLst/>
            <a:ahLst/>
            <a:cxnLst/>
            <a:rect r="r" b="b" t="t" l="l"/>
            <a:pathLst>
              <a:path h="1894201" w="7812527">
                <a:moveTo>
                  <a:pt x="0" y="0"/>
                </a:moveTo>
                <a:lnTo>
                  <a:pt x="7812527" y="0"/>
                </a:lnTo>
                <a:lnTo>
                  <a:pt x="7812527" y="1894201"/>
                </a:lnTo>
                <a:lnTo>
                  <a:pt x="0" y="1894201"/>
                </a:lnTo>
                <a:lnTo>
                  <a:pt x="0" y="0"/>
                </a:lnTo>
                <a:close/>
              </a:path>
            </a:pathLst>
          </a:custGeom>
          <a:blipFill>
            <a:blip r:embed="rId8"/>
            <a:stretch>
              <a:fillRect l="0" t="0" r="0" b="0"/>
            </a:stretch>
          </a:blipFill>
        </p:spPr>
      </p:sp>
      <p:sp>
        <p:nvSpPr>
          <p:cNvPr name="Freeform 7" id="7"/>
          <p:cNvSpPr/>
          <p:nvPr/>
        </p:nvSpPr>
        <p:spPr>
          <a:xfrm flipH="false" flipV="false" rot="0">
            <a:off x="1363189" y="5143500"/>
            <a:ext cx="7780811" cy="4567331"/>
          </a:xfrm>
          <a:custGeom>
            <a:avLst/>
            <a:gdLst/>
            <a:ahLst/>
            <a:cxnLst/>
            <a:rect r="r" b="b" t="t" l="l"/>
            <a:pathLst>
              <a:path h="4567331" w="7780811">
                <a:moveTo>
                  <a:pt x="0" y="0"/>
                </a:moveTo>
                <a:lnTo>
                  <a:pt x="7780811" y="0"/>
                </a:lnTo>
                <a:lnTo>
                  <a:pt x="7780811" y="4567331"/>
                </a:lnTo>
                <a:lnTo>
                  <a:pt x="0" y="4567331"/>
                </a:lnTo>
                <a:lnTo>
                  <a:pt x="0" y="0"/>
                </a:lnTo>
                <a:close/>
              </a:path>
            </a:pathLst>
          </a:custGeom>
          <a:blipFill>
            <a:blip r:embed="rId9"/>
            <a:stretch>
              <a:fillRect l="0" t="0" r="0" b="0"/>
            </a:stretch>
          </a:blipFill>
        </p:spPr>
      </p:sp>
      <p:sp>
        <p:nvSpPr>
          <p:cNvPr name="Freeform 8" id="8"/>
          <p:cNvSpPr/>
          <p:nvPr/>
        </p:nvSpPr>
        <p:spPr>
          <a:xfrm flipH="false" flipV="false" rot="0">
            <a:off x="9862850" y="2465257"/>
            <a:ext cx="5053781" cy="3815524"/>
          </a:xfrm>
          <a:custGeom>
            <a:avLst/>
            <a:gdLst/>
            <a:ahLst/>
            <a:cxnLst/>
            <a:rect r="r" b="b" t="t" l="l"/>
            <a:pathLst>
              <a:path h="3815524" w="5053781">
                <a:moveTo>
                  <a:pt x="0" y="0"/>
                </a:moveTo>
                <a:lnTo>
                  <a:pt x="5053780" y="0"/>
                </a:lnTo>
                <a:lnTo>
                  <a:pt x="5053780" y="3815524"/>
                </a:lnTo>
                <a:lnTo>
                  <a:pt x="0" y="3815524"/>
                </a:lnTo>
                <a:lnTo>
                  <a:pt x="0" y="0"/>
                </a:lnTo>
                <a:close/>
              </a:path>
            </a:pathLst>
          </a:custGeom>
          <a:blipFill>
            <a:blip r:embed="rId10"/>
            <a:stretch>
              <a:fillRect l="0" t="-7626" r="0" b="-7626"/>
            </a:stretch>
          </a:blipFill>
        </p:spPr>
      </p:sp>
      <p:sp>
        <p:nvSpPr>
          <p:cNvPr name="Freeform 9" id="9"/>
          <p:cNvSpPr/>
          <p:nvPr/>
        </p:nvSpPr>
        <p:spPr>
          <a:xfrm flipH="false" flipV="false" rot="0">
            <a:off x="9862850" y="7126601"/>
            <a:ext cx="6619064" cy="2526485"/>
          </a:xfrm>
          <a:custGeom>
            <a:avLst/>
            <a:gdLst/>
            <a:ahLst/>
            <a:cxnLst/>
            <a:rect r="r" b="b" t="t" l="l"/>
            <a:pathLst>
              <a:path h="2526485" w="6619064">
                <a:moveTo>
                  <a:pt x="0" y="0"/>
                </a:moveTo>
                <a:lnTo>
                  <a:pt x="6619064" y="0"/>
                </a:lnTo>
                <a:lnTo>
                  <a:pt x="6619064" y="2526485"/>
                </a:lnTo>
                <a:lnTo>
                  <a:pt x="0" y="2526485"/>
                </a:lnTo>
                <a:lnTo>
                  <a:pt x="0" y="0"/>
                </a:lnTo>
                <a:close/>
              </a:path>
            </a:pathLst>
          </a:custGeom>
          <a:blipFill>
            <a:blip r:embed="rId11"/>
            <a:stretch>
              <a:fillRect l="0" t="0" r="0" b="0"/>
            </a:stretch>
          </a:blipFill>
        </p:spPr>
      </p:sp>
      <p:sp>
        <p:nvSpPr>
          <p:cNvPr name="TextBox 10" id="10"/>
          <p:cNvSpPr txBox="true"/>
          <p:nvPr/>
        </p:nvSpPr>
        <p:spPr>
          <a:xfrm rot="0">
            <a:off x="1451501" y="1050211"/>
            <a:ext cx="8937675" cy="571500"/>
          </a:xfrm>
          <a:prstGeom prst="rect">
            <a:avLst/>
          </a:prstGeom>
        </p:spPr>
        <p:txBody>
          <a:bodyPr anchor="t" rtlCol="false" tIns="0" lIns="0" bIns="0" rIns="0">
            <a:spAutoFit/>
          </a:bodyPr>
          <a:lstStyle/>
          <a:p>
            <a:pPr>
              <a:lnSpc>
                <a:spcPts val="4320"/>
              </a:lnSpc>
              <a:spcBef>
                <a:spcPct val="0"/>
              </a:spcBef>
            </a:pPr>
            <a:r>
              <a:rPr lang="en-US" sz="3600">
                <a:solidFill>
                  <a:srgbClr val="FFFFFF"/>
                </a:solidFill>
                <a:latin typeface="Arimo Bold"/>
              </a:rPr>
              <a:t>Installing Package with Snaptic</a:t>
            </a:r>
          </a:p>
        </p:txBody>
      </p:sp>
      <p:sp>
        <p:nvSpPr>
          <p:cNvPr name="TextBox 11" id="11"/>
          <p:cNvSpPr txBox="true"/>
          <p:nvPr/>
        </p:nvSpPr>
        <p:spPr>
          <a:xfrm rot="0">
            <a:off x="9671897" y="1831616"/>
            <a:ext cx="8512634" cy="464820"/>
          </a:xfrm>
          <a:prstGeom prst="rect">
            <a:avLst/>
          </a:prstGeom>
        </p:spPr>
        <p:txBody>
          <a:bodyPr anchor="t" rtlCol="false" tIns="0" lIns="0" bIns="0" rIns="0">
            <a:spAutoFit/>
          </a:bodyPr>
          <a:lstStyle/>
          <a:p>
            <a:pPr marL="0" indent="0" lvl="0">
              <a:lnSpc>
                <a:spcPts val="3780"/>
              </a:lnSpc>
              <a:spcBef>
                <a:spcPct val="0"/>
              </a:spcBef>
            </a:pPr>
            <a:r>
              <a:rPr lang="en-US" sz="2700">
                <a:solidFill>
                  <a:srgbClr val="FFFFFF"/>
                </a:solidFill>
                <a:latin typeface="Open Sans"/>
              </a:rPr>
              <a:t>4. Dan ini Proses mengupdate</a:t>
            </a:r>
          </a:p>
        </p:txBody>
      </p:sp>
      <p:sp>
        <p:nvSpPr>
          <p:cNvPr name="TextBox 12" id="12"/>
          <p:cNvSpPr txBox="true"/>
          <p:nvPr/>
        </p:nvSpPr>
        <p:spPr>
          <a:xfrm rot="0">
            <a:off x="1075465" y="2056089"/>
            <a:ext cx="7574524" cy="1308099"/>
          </a:xfrm>
          <a:prstGeom prst="rect">
            <a:avLst/>
          </a:prstGeom>
        </p:spPr>
        <p:txBody>
          <a:bodyPr anchor="t" rtlCol="false" tIns="0" lIns="0" bIns="0" rIns="0">
            <a:spAutoFit/>
          </a:bodyPr>
          <a:lstStyle/>
          <a:p>
            <a:pPr>
              <a:lnSpc>
                <a:spcPts val="3500"/>
              </a:lnSpc>
            </a:pPr>
            <a:r>
              <a:rPr lang="en-US" sz="2500">
                <a:solidFill>
                  <a:srgbClr val="FFFFFF"/>
                </a:solidFill>
                <a:latin typeface="Open Sans"/>
              </a:rPr>
              <a:t>3. Lalu tinggal klik tombol aply dan menyetujui semua perubahan </a:t>
            </a:r>
          </a:p>
          <a:p>
            <a:pPr marL="0" indent="0" lvl="0">
              <a:lnSpc>
                <a:spcPts val="3500"/>
              </a:lnSpc>
              <a:spcBef>
                <a:spcPct val="0"/>
              </a:spcBef>
            </a:pPr>
          </a:p>
        </p:txBody>
      </p:sp>
      <p:sp>
        <p:nvSpPr>
          <p:cNvPr name="TextBox 13" id="13"/>
          <p:cNvSpPr txBox="true"/>
          <p:nvPr/>
        </p:nvSpPr>
        <p:spPr>
          <a:xfrm rot="0">
            <a:off x="9862850" y="6490331"/>
            <a:ext cx="8512634" cy="464820"/>
          </a:xfrm>
          <a:prstGeom prst="rect">
            <a:avLst/>
          </a:prstGeom>
        </p:spPr>
        <p:txBody>
          <a:bodyPr anchor="t" rtlCol="false" tIns="0" lIns="0" bIns="0" rIns="0">
            <a:spAutoFit/>
          </a:bodyPr>
          <a:lstStyle/>
          <a:p>
            <a:pPr marL="0" indent="0" lvl="0">
              <a:lnSpc>
                <a:spcPts val="3780"/>
              </a:lnSpc>
              <a:spcBef>
                <a:spcPct val="0"/>
              </a:spcBef>
            </a:pPr>
            <a:r>
              <a:rPr lang="en-US" sz="2700">
                <a:solidFill>
                  <a:srgbClr val="FFFFFF"/>
                </a:solidFill>
                <a:latin typeface="Open Sans"/>
              </a:rPr>
              <a:t>5. Dan ini Ketika Selesai</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71959" y="1323065"/>
            <a:ext cx="8817217" cy="704850"/>
          </a:xfrm>
          <a:prstGeom prst="rect">
            <a:avLst/>
          </a:prstGeom>
        </p:spPr>
        <p:txBody>
          <a:bodyPr anchor="t" rtlCol="false" tIns="0" lIns="0" bIns="0" rIns="0">
            <a:spAutoFit/>
          </a:bodyPr>
          <a:lstStyle/>
          <a:p>
            <a:pPr>
              <a:lnSpc>
                <a:spcPts val="5461"/>
              </a:lnSpc>
              <a:spcBef>
                <a:spcPct val="0"/>
              </a:spcBef>
            </a:pPr>
            <a:r>
              <a:rPr lang="en-US" sz="4551">
                <a:solidFill>
                  <a:srgbClr val="FFFFFF"/>
                </a:solidFill>
                <a:latin typeface="Arimo Bold"/>
              </a:rPr>
              <a:t>Reinstall Package</a:t>
            </a:r>
          </a:p>
        </p:txBody>
      </p:sp>
      <p:sp>
        <p:nvSpPr>
          <p:cNvPr name="TextBox 6" id="6"/>
          <p:cNvSpPr txBox="true"/>
          <p:nvPr/>
        </p:nvSpPr>
        <p:spPr>
          <a:xfrm rot="0">
            <a:off x="1571959" y="2932790"/>
            <a:ext cx="12610321" cy="2009775"/>
          </a:xfrm>
          <a:prstGeom prst="rect">
            <a:avLst/>
          </a:prstGeom>
        </p:spPr>
        <p:txBody>
          <a:bodyPr anchor="t" rtlCol="false" tIns="0" lIns="0" bIns="0" rIns="0">
            <a:spAutoFit/>
          </a:bodyPr>
          <a:lstStyle/>
          <a:p>
            <a:pPr>
              <a:lnSpc>
                <a:spcPts val="3958"/>
              </a:lnSpc>
              <a:spcBef>
                <a:spcPct val="0"/>
              </a:spcBef>
            </a:pPr>
            <a:r>
              <a:rPr lang="en-US" sz="3298">
                <a:solidFill>
                  <a:srgbClr val="FFFFFF"/>
                </a:solidFill>
                <a:latin typeface="Arimo Bold"/>
              </a:rPr>
              <a:t>Terkadang kita ingin menginstal ulang paket yang sudah terinstal. Dalam hal ini pilih opsi “Tandai untuk Instal Ulang”. Hal ini memungkinkan, misalnya, memulihkan konfigurasi default untuk aplikasi jika Anda memodifikasinya.</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38983" y="5425301"/>
            <a:ext cx="10482011" cy="3734555"/>
          </a:xfrm>
          <a:custGeom>
            <a:avLst/>
            <a:gdLst/>
            <a:ahLst/>
            <a:cxnLst/>
            <a:rect r="r" b="b" t="t" l="l"/>
            <a:pathLst>
              <a:path h="3734555" w="10482011">
                <a:moveTo>
                  <a:pt x="0" y="0"/>
                </a:moveTo>
                <a:lnTo>
                  <a:pt x="10482011" y="0"/>
                </a:lnTo>
                <a:lnTo>
                  <a:pt x="10482011" y="3734555"/>
                </a:lnTo>
                <a:lnTo>
                  <a:pt x="0" y="3734555"/>
                </a:lnTo>
                <a:lnTo>
                  <a:pt x="0" y="0"/>
                </a:lnTo>
                <a:close/>
              </a:path>
            </a:pathLst>
          </a:custGeom>
          <a:blipFill>
            <a:blip r:embed="rId8"/>
            <a:stretch>
              <a:fillRect l="0" t="0" r="0" b="0"/>
            </a:stretch>
          </a:blipFill>
        </p:spPr>
      </p:sp>
      <p:sp>
        <p:nvSpPr>
          <p:cNvPr name="TextBox 6" id="6"/>
          <p:cNvSpPr txBox="true"/>
          <p:nvPr/>
        </p:nvSpPr>
        <p:spPr>
          <a:xfrm rot="0">
            <a:off x="1571959" y="1323065"/>
            <a:ext cx="8817217"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Uninstall Package With Synaptic</a:t>
            </a:r>
          </a:p>
        </p:txBody>
      </p:sp>
      <p:sp>
        <p:nvSpPr>
          <p:cNvPr name="TextBox 7" id="7"/>
          <p:cNvSpPr txBox="true"/>
          <p:nvPr/>
        </p:nvSpPr>
        <p:spPr>
          <a:xfrm rot="0">
            <a:off x="1571959" y="2533650"/>
            <a:ext cx="12610321" cy="2609850"/>
          </a:xfrm>
          <a:prstGeom prst="rect">
            <a:avLst/>
          </a:prstGeom>
        </p:spPr>
        <p:txBody>
          <a:bodyPr anchor="t" rtlCol="false" tIns="0" lIns="0" bIns="0" rIns="0">
            <a:spAutoFit/>
          </a:bodyPr>
          <a:lstStyle/>
          <a:p>
            <a:pPr>
              <a:lnSpc>
                <a:spcPts val="2998"/>
              </a:lnSpc>
            </a:pPr>
            <a:r>
              <a:rPr lang="en-US" sz="2498">
                <a:solidFill>
                  <a:srgbClr val="FFFFFF"/>
                </a:solidFill>
                <a:latin typeface="Arimo Bold"/>
              </a:rPr>
              <a:t>Seperti untuk instalasi, klik kanan pada kotak kecil di depan nama paket, dan pilih opsi “Mark for Removal”. Kemudian klik "Terapkan".</a:t>
            </a:r>
          </a:p>
          <a:p>
            <a:pPr>
              <a:lnSpc>
                <a:spcPts val="2998"/>
              </a:lnSpc>
            </a:pPr>
            <a:r>
              <a:rPr lang="en-US" sz="2498">
                <a:solidFill>
                  <a:srgbClr val="FFFFFF"/>
                </a:solidFill>
                <a:latin typeface="Arimo Bold"/>
              </a:rPr>
              <a:t>Penghapusan sederhana akan menyimpan file konfigurasi paket di sistem Anda, jika Anda ingin menginstalnya kembali nanti.</a:t>
            </a:r>
          </a:p>
          <a:p>
            <a:pPr>
              <a:lnSpc>
                <a:spcPts val="2998"/>
              </a:lnSpc>
            </a:pPr>
            <a:r>
              <a:rPr lang="en-US" sz="2498">
                <a:solidFill>
                  <a:srgbClr val="FFFFFF"/>
                </a:solidFill>
                <a:latin typeface="Arimo Bold"/>
              </a:rPr>
              <a:t>Untuk menghapus juga file konfigurasi pilih opsi “Tandai untuk Penghapusan Lengkap” (setara dengan “pembersihan” di baris perintah terminal)</a:t>
            </a:r>
          </a:p>
          <a:p>
            <a:pPr>
              <a:lnSpc>
                <a:spcPts val="2998"/>
              </a:lnSpc>
              <a:spcBef>
                <a:spcPct val="0"/>
              </a:spcBef>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74570" y="4369409"/>
            <a:ext cx="11064204" cy="5218053"/>
          </a:xfrm>
          <a:custGeom>
            <a:avLst/>
            <a:gdLst/>
            <a:ahLst/>
            <a:cxnLst/>
            <a:rect r="r" b="b" t="t" l="l"/>
            <a:pathLst>
              <a:path h="5218053" w="11064204">
                <a:moveTo>
                  <a:pt x="0" y="0"/>
                </a:moveTo>
                <a:lnTo>
                  <a:pt x="11064204" y="0"/>
                </a:lnTo>
                <a:lnTo>
                  <a:pt x="11064204" y="5218052"/>
                </a:lnTo>
                <a:lnTo>
                  <a:pt x="0" y="5218052"/>
                </a:lnTo>
                <a:lnTo>
                  <a:pt x="0" y="0"/>
                </a:lnTo>
                <a:close/>
              </a:path>
            </a:pathLst>
          </a:custGeom>
          <a:blipFill>
            <a:blip r:embed="rId8"/>
            <a:stretch>
              <a:fillRect l="0" t="0" r="0" b="0"/>
            </a:stretch>
          </a:blipFill>
        </p:spPr>
      </p:sp>
      <p:sp>
        <p:nvSpPr>
          <p:cNvPr name="TextBox 6" id="6"/>
          <p:cNvSpPr txBox="true"/>
          <p:nvPr/>
        </p:nvSpPr>
        <p:spPr>
          <a:xfrm rot="0">
            <a:off x="1571959" y="1323065"/>
            <a:ext cx="8817217"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Uninstall Package With Synaptic</a:t>
            </a:r>
          </a:p>
        </p:txBody>
      </p:sp>
      <p:sp>
        <p:nvSpPr>
          <p:cNvPr name="TextBox 7" id="7"/>
          <p:cNvSpPr txBox="true"/>
          <p:nvPr/>
        </p:nvSpPr>
        <p:spPr>
          <a:xfrm rot="0">
            <a:off x="1571959" y="2278865"/>
            <a:ext cx="13266698" cy="1725294"/>
          </a:xfrm>
          <a:prstGeom prst="rect">
            <a:avLst/>
          </a:prstGeom>
        </p:spPr>
        <p:txBody>
          <a:bodyPr anchor="t" rtlCol="false" tIns="0" lIns="0" bIns="0" rIns="0">
            <a:spAutoFit/>
          </a:bodyPr>
          <a:lstStyle/>
          <a:p>
            <a:pPr>
              <a:lnSpc>
                <a:spcPts val="3780"/>
              </a:lnSpc>
            </a:pPr>
            <a:r>
              <a:rPr lang="en-US" sz="2700">
                <a:solidFill>
                  <a:srgbClr val="FFFFFF"/>
                </a:solidFill>
                <a:latin typeface="Open Sans"/>
              </a:rPr>
              <a:t>Saat Synaptic diluncurkan, klik tombol “Status” di bagian bawah panel kiri. Jika kategori “Terpasang (Dapat dilepas secara otomatis)” muncul, klik kategori tersebut untuk menampilkan paket yang sesuai (lihat gambar di bawah):</a:t>
            </a:r>
          </a:p>
          <a:p>
            <a:pPr marL="0" indent="0" lvl="0">
              <a:lnSpc>
                <a:spcPts val="2380"/>
              </a:lnSpc>
              <a:spcBef>
                <a:spcPct val="0"/>
              </a:spcBef>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1959" y="4306913"/>
            <a:ext cx="11541049" cy="4755382"/>
          </a:xfrm>
          <a:custGeom>
            <a:avLst/>
            <a:gdLst/>
            <a:ahLst/>
            <a:cxnLst/>
            <a:rect r="r" b="b" t="t" l="l"/>
            <a:pathLst>
              <a:path h="4755382" w="11541049">
                <a:moveTo>
                  <a:pt x="0" y="0"/>
                </a:moveTo>
                <a:lnTo>
                  <a:pt x="11541049" y="0"/>
                </a:lnTo>
                <a:lnTo>
                  <a:pt x="11541049" y="4755382"/>
                </a:lnTo>
                <a:lnTo>
                  <a:pt x="0" y="4755382"/>
                </a:lnTo>
                <a:lnTo>
                  <a:pt x="0" y="0"/>
                </a:lnTo>
                <a:close/>
              </a:path>
            </a:pathLst>
          </a:custGeom>
          <a:blipFill>
            <a:blip r:embed="rId8"/>
            <a:stretch>
              <a:fillRect l="0" t="0" r="0" b="0"/>
            </a:stretch>
          </a:blipFill>
        </p:spPr>
      </p:sp>
      <p:sp>
        <p:nvSpPr>
          <p:cNvPr name="TextBox 6" id="6"/>
          <p:cNvSpPr txBox="true"/>
          <p:nvPr/>
        </p:nvSpPr>
        <p:spPr>
          <a:xfrm rot="0">
            <a:off x="1571959" y="1323065"/>
            <a:ext cx="8817217"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Removing Configuration Residues</a:t>
            </a:r>
          </a:p>
        </p:txBody>
      </p:sp>
      <p:sp>
        <p:nvSpPr>
          <p:cNvPr name="TextBox 7" id="7"/>
          <p:cNvSpPr txBox="true"/>
          <p:nvPr/>
        </p:nvSpPr>
        <p:spPr>
          <a:xfrm rot="0">
            <a:off x="1571959" y="2307440"/>
            <a:ext cx="13266698" cy="1761489"/>
          </a:xfrm>
          <a:prstGeom prst="rect">
            <a:avLst/>
          </a:prstGeom>
        </p:spPr>
        <p:txBody>
          <a:bodyPr anchor="t" rtlCol="false" tIns="0" lIns="0" bIns="0" rIns="0">
            <a:spAutoFit/>
          </a:bodyPr>
          <a:lstStyle/>
          <a:p>
            <a:pPr>
              <a:lnSpc>
                <a:spcPts val="2380"/>
              </a:lnSpc>
            </a:pPr>
          </a:p>
          <a:p>
            <a:pPr marL="0" indent="0" lvl="0">
              <a:lnSpc>
                <a:spcPts val="2940"/>
              </a:lnSpc>
              <a:spcBef>
                <a:spcPct val="0"/>
              </a:spcBef>
            </a:pPr>
            <a:r>
              <a:rPr lang="en-US" sz="2100">
                <a:solidFill>
                  <a:srgbClr val="FFFFFF"/>
                </a:solidFill>
                <a:latin typeface="Open Sans"/>
              </a:rPr>
              <a:t>Klik tombol "Status" di bagian bawah panel kiri. Jika kategori “Tidak diinstal (konfigurasi sisa)” muncul, pilih kategori tersebut. Yang harus Anda lakukan selanjutnya adalah klik kanan pada setiap paket di panel tengah, dan pilih opsi “Tandai untuk Penghapusan Lengkap”. Setelah semua paket ditandai, klik tombol “Terapkan”.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697624" y="516002"/>
            <a:ext cx="1173600" cy="2568850"/>
            <a:chOff x="0" y="0"/>
            <a:chExt cx="1564800" cy="3425133"/>
          </a:xfrm>
        </p:grpSpPr>
        <p:sp>
          <p:nvSpPr>
            <p:cNvPr name="Freeform 5" id="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sp>
        <p:nvSpPr>
          <p:cNvPr name="Freeform 6" id="6"/>
          <p:cNvSpPr/>
          <p:nvPr/>
        </p:nvSpPr>
        <p:spPr>
          <a:xfrm flipH="false" flipV="false" rot="0">
            <a:off x="-22" y="15583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5400000">
            <a:off x="2990940" y="-983992"/>
            <a:ext cx="3989400" cy="136200"/>
            <a:chOff x="0" y="0"/>
            <a:chExt cx="5319200" cy="181600"/>
          </a:xfrm>
        </p:grpSpPr>
        <p:sp>
          <p:nvSpPr>
            <p:cNvPr name="Freeform 8" id="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9" id="9"/>
          <p:cNvGrpSpPr/>
          <p:nvPr/>
        </p:nvGrpSpPr>
        <p:grpSpPr>
          <a:xfrm rot="5400000">
            <a:off x="3549540" y="-377792"/>
            <a:ext cx="3989400" cy="136200"/>
            <a:chOff x="0" y="0"/>
            <a:chExt cx="5319200" cy="181600"/>
          </a:xfrm>
        </p:grpSpPr>
        <p:sp>
          <p:nvSpPr>
            <p:cNvPr name="Freeform 10" id="1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1" id="11"/>
          <p:cNvGrpSpPr/>
          <p:nvPr/>
        </p:nvGrpSpPr>
        <p:grpSpPr>
          <a:xfrm rot="0">
            <a:off x="17114424" y="-22"/>
            <a:ext cx="1173600" cy="2568850"/>
            <a:chOff x="0" y="0"/>
            <a:chExt cx="1564800" cy="3425133"/>
          </a:xfrm>
        </p:grpSpPr>
        <p:sp>
          <p:nvSpPr>
            <p:cNvPr name="Freeform 12" id="12"/>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grpSp>
        <p:nvGrpSpPr>
          <p:cNvPr name="Group 13" id="13"/>
          <p:cNvGrpSpPr/>
          <p:nvPr/>
        </p:nvGrpSpPr>
        <p:grpSpPr>
          <a:xfrm rot="0">
            <a:off x="-2829110" y="71332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15" id="15"/>
          <p:cNvGrpSpPr/>
          <p:nvPr/>
        </p:nvGrpSpPr>
        <p:grpSpPr>
          <a:xfrm rot="0">
            <a:off x="-2222910" y="6574658"/>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sp>
        <p:nvSpPr>
          <p:cNvPr name="Freeform 17" id="17"/>
          <p:cNvSpPr/>
          <p:nvPr/>
        </p:nvSpPr>
        <p:spPr>
          <a:xfrm flipH="false" flipV="false" rot="0">
            <a:off x="11006214" y="-25174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5817992" y="3828710"/>
            <a:ext cx="3684132" cy="631386"/>
          </a:xfrm>
          <a:custGeom>
            <a:avLst/>
            <a:gdLst/>
            <a:ahLst/>
            <a:cxnLst/>
            <a:rect r="r" b="b" t="t" l="l"/>
            <a:pathLst>
              <a:path h="631386" w="3684132">
                <a:moveTo>
                  <a:pt x="0" y="0"/>
                </a:moveTo>
                <a:lnTo>
                  <a:pt x="3684132" y="0"/>
                </a:lnTo>
                <a:lnTo>
                  <a:pt x="3684132" y="631386"/>
                </a:lnTo>
                <a:lnTo>
                  <a:pt x="0" y="6313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617556" y="4296560"/>
            <a:ext cx="3684130" cy="432086"/>
          </a:xfrm>
          <a:custGeom>
            <a:avLst/>
            <a:gdLst/>
            <a:ahLst/>
            <a:cxnLst/>
            <a:rect r="r" b="b" t="t" l="l"/>
            <a:pathLst>
              <a:path h="432086" w="3684130">
                <a:moveTo>
                  <a:pt x="0" y="0"/>
                </a:moveTo>
                <a:lnTo>
                  <a:pt x="3684130" y="0"/>
                </a:lnTo>
                <a:lnTo>
                  <a:pt x="3684130" y="432086"/>
                </a:lnTo>
                <a:lnTo>
                  <a:pt x="0" y="432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16662506" y="6360134"/>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03038" y="9011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2" id="22"/>
          <p:cNvSpPr txBox="true"/>
          <p:nvPr/>
        </p:nvSpPr>
        <p:spPr>
          <a:xfrm rot="0">
            <a:off x="4891125" y="3508950"/>
            <a:ext cx="8505750" cy="991125"/>
          </a:xfrm>
          <a:prstGeom prst="rect">
            <a:avLst/>
          </a:prstGeom>
        </p:spPr>
        <p:txBody>
          <a:bodyPr anchor="t" rtlCol="false" tIns="0" lIns="0" bIns="0" rIns="0">
            <a:spAutoFit/>
          </a:bodyPr>
          <a:lstStyle/>
          <a:p>
            <a:pPr algn="ctr">
              <a:lnSpc>
                <a:spcPts val="7680"/>
              </a:lnSpc>
            </a:pPr>
            <a:r>
              <a:rPr lang="en-US" sz="6400">
                <a:solidFill>
                  <a:srgbClr val="FFFFFF"/>
                </a:solidFill>
                <a:latin typeface="Arimo Bold"/>
              </a:rPr>
              <a:t>Source.list File</a:t>
            </a:r>
          </a:p>
        </p:txBody>
      </p:sp>
      <p:sp>
        <p:nvSpPr>
          <p:cNvPr name="TextBox 23" id="23"/>
          <p:cNvSpPr txBox="true"/>
          <p:nvPr/>
        </p:nvSpPr>
        <p:spPr>
          <a:xfrm rot="0">
            <a:off x="4891125" y="4775902"/>
            <a:ext cx="8505750" cy="1997175"/>
          </a:xfrm>
          <a:prstGeom prst="rect">
            <a:avLst/>
          </a:prstGeom>
        </p:spPr>
        <p:txBody>
          <a:bodyPr anchor="t" rtlCol="false" tIns="0" lIns="0" bIns="0" rIns="0">
            <a:spAutoFit/>
          </a:bodyPr>
          <a:lstStyle/>
          <a:p>
            <a:pPr algn="ctr">
              <a:lnSpc>
                <a:spcPts val="3863"/>
              </a:lnSpc>
            </a:pPr>
            <a:r>
              <a:rPr lang="en-US" sz="2799">
                <a:solidFill>
                  <a:srgbClr val="FFFFFF"/>
                </a:solidFill>
                <a:latin typeface="PT Sans"/>
              </a:rPr>
              <a:t>untuk edit dan modifikasi sources.lst, bisa dengan menggunakan command </a:t>
            </a:r>
          </a:p>
          <a:p>
            <a:pPr algn="ctr">
              <a:lnSpc>
                <a:spcPts val="3863"/>
              </a:lnSpc>
            </a:pPr>
            <a:r>
              <a:rPr lang="en-US" sz="2799">
                <a:solidFill>
                  <a:srgbClr val="FFFFFF"/>
                </a:solidFill>
                <a:latin typeface="PT Sans"/>
              </a:rPr>
              <a:t>apt edit-sources</a:t>
            </a:r>
          </a:p>
          <a:p>
            <a:pPr algn="ctr">
              <a:lnSpc>
                <a:spcPts val="3863"/>
              </a:lnSpc>
            </a:pPr>
            <a:r>
              <a:rPr lang="en-US" sz="2799">
                <a:solidFill>
                  <a:srgbClr val="FFFFFF"/>
                </a:solidFill>
                <a:latin typeface="PT Sans"/>
              </a:rPr>
              <a:t>nano /etc/apt/sources.list</a:t>
            </a:r>
          </a:p>
          <a:p>
            <a:pPr algn="ctr">
              <a:lnSpc>
                <a:spcPts val="3359"/>
              </a:lnSpc>
            </a:pPr>
          </a:p>
        </p:txBody>
      </p:sp>
      <p:sp>
        <p:nvSpPr>
          <p:cNvPr name="Freeform 24" id="24"/>
          <p:cNvSpPr/>
          <p:nvPr/>
        </p:nvSpPr>
        <p:spPr>
          <a:xfrm flipH="false" flipV="false" rot="0">
            <a:off x="8260728" y="7389182"/>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10800000">
            <a:off x="12353574" y="7983278"/>
            <a:ext cx="1173600" cy="2568850"/>
            <a:chOff x="0" y="0"/>
            <a:chExt cx="1564800" cy="3425133"/>
          </a:xfrm>
        </p:grpSpPr>
        <p:sp>
          <p:nvSpPr>
            <p:cNvPr name="Freeform 26" id="26"/>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5400018"/>
            </a:gradFill>
          </p:spPr>
        </p:sp>
      </p:grpSp>
      <p:sp>
        <p:nvSpPr>
          <p:cNvPr name="Freeform 27" id="27"/>
          <p:cNvSpPr/>
          <p:nvPr/>
        </p:nvSpPr>
        <p:spPr>
          <a:xfrm flipH="false" flipV="false" rot="0">
            <a:off x="12795702" y="21506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8" id="28"/>
          <p:cNvSpPr/>
          <p:nvPr/>
        </p:nvSpPr>
        <p:spPr>
          <a:xfrm flipH="false" flipV="false" rot="0">
            <a:off x="15170762" y="8412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9" id="29"/>
          <p:cNvSpPr/>
          <p:nvPr/>
        </p:nvSpPr>
        <p:spPr>
          <a:xfrm flipH="false" flipV="false" rot="0">
            <a:off x="3264206" y="8778934"/>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76496" y="2465257"/>
            <a:ext cx="6861342" cy="4977567"/>
          </a:xfrm>
          <a:custGeom>
            <a:avLst/>
            <a:gdLst/>
            <a:ahLst/>
            <a:cxnLst/>
            <a:rect r="r" b="b" t="t" l="l"/>
            <a:pathLst>
              <a:path h="4977567" w="6861342">
                <a:moveTo>
                  <a:pt x="0" y="0"/>
                </a:moveTo>
                <a:lnTo>
                  <a:pt x="6861343" y="0"/>
                </a:lnTo>
                <a:lnTo>
                  <a:pt x="6861343" y="4977567"/>
                </a:lnTo>
                <a:lnTo>
                  <a:pt x="0" y="4977567"/>
                </a:lnTo>
                <a:lnTo>
                  <a:pt x="0" y="0"/>
                </a:lnTo>
                <a:close/>
              </a:path>
            </a:pathLst>
          </a:custGeom>
          <a:blipFill>
            <a:blip r:embed="rId8"/>
            <a:stretch>
              <a:fillRect l="0" t="0" r="0" b="0"/>
            </a:stretch>
          </a:blipFill>
        </p:spPr>
      </p:sp>
      <p:sp>
        <p:nvSpPr>
          <p:cNvPr name="TextBox 6" id="6"/>
          <p:cNvSpPr txBox="true"/>
          <p:nvPr/>
        </p:nvSpPr>
        <p:spPr>
          <a:xfrm rot="0">
            <a:off x="1571959" y="1323065"/>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Synaptic Preference</a:t>
            </a:r>
          </a:p>
        </p:txBody>
      </p:sp>
      <p:sp>
        <p:nvSpPr>
          <p:cNvPr name="TextBox 7" id="7"/>
          <p:cNvSpPr txBox="true"/>
          <p:nvPr/>
        </p:nvSpPr>
        <p:spPr>
          <a:xfrm rot="0">
            <a:off x="8873801" y="2427157"/>
            <a:ext cx="8604201" cy="4587239"/>
          </a:xfrm>
          <a:prstGeom prst="rect">
            <a:avLst/>
          </a:prstGeom>
        </p:spPr>
        <p:txBody>
          <a:bodyPr anchor="t" rtlCol="false" tIns="0" lIns="0" bIns="0" rIns="0">
            <a:spAutoFit/>
          </a:bodyPr>
          <a:lstStyle/>
          <a:p>
            <a:pPr algn="just" marL="518165" indent="-259082" lvl="1">
              <a:lnSpc>
                <a:spcPts val="3360"/>
              </a:lnSpc>
              <a:buFont typeface="Arial"/>
              <a:buChar char="•"/>
            </a:pPr>
            <a:r>
              <a:rPr lang="en-US" sz="2400">
                <a:solidFill>
                  <a:srgbClr val="FFFFFF"/>
                </a:solidFill>
                <a:latin typeface="Open Sans"/>
              </a:rPr>
              <a:t>general : Opsi ini cukup eksplisit harus ditangani dengan hati-hati</a:t>
            </a:r>
          </a:p>
          <a:p>
            <a:pPr algn="just" marL="518165" indent="-259082" lvl="1">
              <a:lnSpc>
                <a:spcPts val="3360"/>
              </a:lnSpc>
              <a:buFont typeface="Arial"/>
              <a:buChar char="•"/>
            </a:pPr>
            <a:r>
              <a:rPr lang="en-US" sz="2400">
                <a:solidFill>
                  <a:srgbClr val="FFFFFF"/>
                </a:solidFill>
                <a:latin typeface="Open Sans"/>
              </a:rPr>
              <a:t>Columns and font menampilkan/menyembunyikan beberapa kolom dalam daftar paket, dan menentukan font jika diperlukan</a:t>
            </a:r>
          </a:p>
          <a:p>
            <a:pPr algn="just" marL="518165" indent="-259082" lvl="1">
              <a:lnSpc>
                <a:spcPts val="3360"/>
              </a:lnSpc>
              <a:buFont typeface="Arial"/>
              <a:buChar char="•"/>
            </a:pPr>
            <a:r>
              <a:rPr lang="en-US" sz="2400">
                <a:solidFill>
                  <a:srgbClr val="FFFFFF"/>
                </a:solidFill>
                <a:latin typeface="Open Sans"/>
              </a:rPr>
              <a:t>Colors : Anda dapat menentukan warna paket berdasarkan statusnya di sini.</a:t>
            </a:r>
          </a:p>
          <a:p>
            <a:pPr algn="just" marL="518165" indent="-259082" lvl="1">
              <a:lnSpc>
                <a:spcPts val="3360"/>
              </a:lnSpc>
              <a:buFont typeface="Arial"/>
              <a:buChar char="•"/>
            </a:pPr>
            <a:r>
              <a:rPr lang="en-US" sz="2400">
                <a:solidFill>
                  <a:srgbClr val="FFFFFF"/>
                </a:solidFill>
                <a:latin typeface="Open Sans"/>
              </a:rPr>
              <a:t>file : mengatur penyimpanan file (menghapusnya)</a:t>
            </a:r>
          </a:p>
          <a:p>
            <a:pPr algn="just" marL="518165" indent="-259082" lvl="1">
              <a:lnSpc>
                <a:spcPts val="3360"/>
              </a:lnSpc>
              <a:buFont typeface="Arial"/>
              <a:buChar char="•"/>
            </a:pPr>
            <a:r>
              <a:rPr lang="en-US" sz="2400">
                <a:solidFill>
                  <a:srgbClr val="FFFFFF"/>
                </a:solidFill>
                <a:latin typeface="Open Sans"/>
              </a:rPr>
              <a:t>Network :Ini adalah cara Synaptic terhubung ke Internet,</a:t>
            </a:r>
          </a:p>
          <a:p>
            <a:pPr algn="just" marL="518165" indent="-259082" lvl="1">
              <a:lnSpc>
                <a:spcPts val="3360"/>
              </a:lnSpc>
              <a:spcBef>
                <a:spcPct val="0"/>
              </a:spcBef>
              <a:buFont typeface="Arial"/>
              <a:buChar char="•"/>
            </a:pPr>
            <a:r>
              <a:rPr lang="en-US" sz="2400">
                <a:solidFill>
                  <a:srgbClr val="FFFFFF"/>
                </a:solidFill>
                <a:latin typeface="Open Sans"/>
              </a:rPr>
              <a:t>Distribution : Menentukan perilaku peningkatan paket dan sangat eksplisit</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76496" y="2465257"/>
            <a:ext cx="6861342" cy="4977567"/>
          </a:xfrm>
          <a:custGeom>
            <a:avLst/>
            <a:gdLst/>
            <a:ahLst/>
            <a:cxnLst/>
            <a:rect r="r" b="b" t="t" l="l"/>
            <a:pathLst>
              <a:path h="4977567" w="6861342">
                <a:moveTo>
                  <a:pt x="0" y="0"/>
                </a:moveTo>
                <a:lnTo>
                  <a:pt x="6861343" y="0"/>
                </a:lnTo>
                <a:lnTo>
                  <a:pt x="6861343" y="4977567"/>
                </a:lnTo>
                <a:lnTo>
                  <a:pt x="0" y="4977567"/>
                </a:lnTo>
                <a:lnTo>
                  <a:pt x="0" y="0"/>
                </a:lnTo>
                <a:close/>
              </a:path>
            </a:pathLst>
          </a:custGeom>
          <a:blipFill>
            <a:blip r:embed="rId8"/>
            <a:stretch>
              <a:fillRect l="0" t="0" r="0" b="0"/>
            </a:stretch>
          </a:blipFill>
        </p:spPr>
      </p:sp>
      <p:sp>
        <p:nvSpPr>
          <p:cNvPr name="TextBox 6" id="6"/>
          <p:cNvSpPr txBox="true"/>
          <p:nvPr/>
        </p:nvSpPr>
        <p:spPr>
          <a:xfrm rot="0">
            <a:off x="1571959" y="1323065"/>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Synaptic Preference</a:t>
            </a:r>
          </a:p>
        </p:txBody>
      </p:sp>
      <p:sp>
        <p:nvSpPr>
          <p:cNvPr name="TextBox 7" id="7"/>
          <p:cNvSpPr txBox="true"/>
          <p:nvPr/>
        </p:nvSpPr>
        <p:spPr>
          <a:xfrm rot="0">
            <a:off x="8873801" y="2427157"/>
            <a:ext cx="8604201" cy="4587239"/>
          </a:xfrm>
          <a:prstGeom prst="rect">
            <a:avLst/>
          </a:prstGeom>
        </p:spPr>
        <p:txBody>
          <a:bodyPr anchor="t" rtlCol="false" tIns="0" lIns="0" bIns="0" rIns="0">
            <a:spAutoFit/>
          </a:bodyPr>
          <a:lstStyle/>
          <a:p>
            <a:pPr algn="just" marL="518165" indent="-259082" lvl="1">
              <a:lnSpc>
                <a:spcPts val="3360"/>
              </a:lnSpc>
              <a:buFont typeface="Arial"/>
              <a:buChar char="•"/>
            </a:pPr>
            <a:r>
              <a:rPr lang="en-US" sz="2400">
                <a:solidFill>
                  <a:srgbClr val="FFFFFF"/>
                </a:solidFill>
                <a:latin typeface="Open Sans"/>
              </a:rPr>
              <a:t>general : Opsi ini cukup eksplisit harus ditangani dengan hati-hati</a:t>
            </a:r>
          </a:p>
          <a:p>
            <a:pPr algn="just" marL="518165" indent="-259082" lvl="1">
              <a:lnSpc>
                <a:spcPts val="3360"/>
              </a:lnSpc>
              <a:buFont typeface="Arial"/>
              <a:buChar char="•"/>
            </a:pPr>
            <a:r>
              <a:rPr lang="en-US" sz="2400">
                <a:solidFill>
                  <a:srgbClr val="FFFFFF"/>
                </a:solidFill>
                <a:latin typeface="Open Sans"/>
              </a:rPr>
              <a:t>Columns and font menampilkan/menyembunyikan beberapa kolom dalam daftar paket, dan menentukan font jika diperlukan</a:t>
            </a:r>
          </a:p>
          <a:p>
            <a:pPr algn="just" marL="518165" indent="-259082" lvl="1">
              <a:lnSpc>
                <a:spcPts val="3360"/>
              </a:lnSpc>
              <a:buFont typeface="Arial"/>
              <a:buChar char="•"/>
            </a:pPr>
            <a:r>
              <a:rPr lang="en-US" sz="2400">
                <a:solidFill>
                  <a:srgbClr val="FFFFFF"/>
                </a:solidFill>
                <a:latin typeface="Open Sans"/>
              </a:rPr>
              <a:t>Colors : Anda dapat menentukan warna paket berdasarkan statusnya di sini.</a:t>
            </a:r>
          </a:p>
          <a:p>
            <a:pPr algn="just" marL="518165" indent="-259082" lvl="1">
              <a:lnSpc>
                <a:spcPts val="3360"/>
              </a:lnSpc>
              <a:buFont typeface="Arial"/>
              <a:buChar char="•"/>
            </a:pPr>
            <a:r>
              <a:rPr lang="en-US" sz="2400">
                <a:solidFill>
                  <a:srgbClr val="FFFFFF"/>
                </a:solidFill>
                <a:latin typeface="Open Sans"/>
              </a:rPr>
              <a:t>file : mengatur penyimpanan file (menghapusnya)</a:t>
            </a:r>
          </a:p>
          <a:p>
            <a:pPr algn="just" marL="518165" indent="-259082" lvl="1">
              <a:lnSpc>
                <a:spcPts val="3360"/>
              </a:lnSpc>
              <a:buFont typeface="Arial"/>
              <a:buChar char="•"/>
            </a:pPr>
            <a:r>
              <a:rPr lang="en-US" sz="2400">
                <a:solidFill>
                  <a:srgbClr val="FFFFFF"/>
                </a:solidFill>
                <a:latin typeface="Open Sans"/>
              </a:rPr>
              <a:t>Network :Ini adalah cara Synaptic terhubung ke Internet,</a:t>
            </a:r>
          </a:p>
          <a:p>
            <a:pPr algn="just" marL="518165" indent="-259082" lvl="1">
              <a:lnSpc>
                <a:spcPts val="3360"/>
              </a:lnSpc>
              <a:spcBef>
                <a:spcPct val="0"/>
              </a:spcBef>
              <a:buFont typeface="Arial"/>
              <a:buChar char="•"/>
            </a:pPr>
            <a:r>
              <a:rPr lang="en-US" sz="2400">
                <a:solidFill>
                  <a:srgbClr val="FFFFFF"/>
                </a:solidFill>
                <a:latin typeface="Open Sans"/>
              </a:rPr>
              <a:t>Distribution : Menentukan perilaku peningkatan paket dan sangat eksplisit</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8578" y="3677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697636" y="7812246"/>
            <a:ext cx="1173600" cy="2568850"/>
            <a:chOff x="0" y="0"/>
            <a:chExt cx="1564800" cy="3425133"/>
          </a:xfrm>
        </p:grpSpPr>
        <p:sp>
          <p:nvSpPr>
            <p:cNvPr name="Freeform 5" id="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grpSp>
        <p:nvGrpSpPr>
          <p:cNvPr name="Group 6" id="6"/>
          <p:cNvGrpSpPr/>
          <p:nvPr/>
        </p:nvGrpSpPr>
        <p:grpSpPr>
          <a:xfrm rot="5400000">
            <a:off x="-1124410" y="-679192"/>
            <a:ext cx="3989400" cy="136200"/>
            <a:chOff x="0" y="0"/>
            <a:chExt cx="5319200" cy="181600"/>
          </a:xfrm>
        </p:grpSpPr>
        <p:sp>
          <p:nvSpPr>
            <p:cNvPr name="Freeform 7" id="7"/>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8" id="8"/>
          <p:cNvGrpSpPr/>
          <p:nvPr/>
        </p:nvGrpSpPr>
        <p:grpSpPr>
          <a:xfrm rot="5400000">
            <a:off x="-565810" y="-72992"/>
            <a:ext cx="3989400" cy="136200"/>
            <a:chOff x="0" y="0"/>
            <a:chExt cx="5319200" cy="181600"/>
          </a:xfrm>
        </p:grpSpPr>
        <p:sp>
          <p:nvSpPr>
            <p:cNvPr name="Freeform 9" id="9"/>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0" id="10"/>
          <p:cNvGrpSpPr/>
          <p:nvPr/>
        </p:nvGrpSpPr>
        <p:grpSpPr>
          <a:xfrm rot="-10800000">
            <a:off x="5782940" y="9684458"/>
            <a:ext cx="3989400" cy="136200"/>
            <a:chOff x="0" y="0"/>
            <a:chExt cx="5319200" cy="181600"/>
          </a:xfrm>
        </p:grpSpPr>
        <p:sp>
          <p:nvSpPr>
            <p:cNvPr name="Freeform 11" id="11"/>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2" id="12"/>
          <p:cNvGrpSpPr/>
          <p:nvPr/>
        </p:nvGrpSpPr>
        <p:grpSpPr>
          <a:xfrm rot="0">
            <a:off x="17071150" y="-22"/>
            <a:ext cx="1173600" cy="2568850"/>
            <a:chOff x="0" y="0"/>
            <a:chExt cx="1564800" cy="3425133"/>
          </a:xfrm>
        </p:grpSpPr>
        <p:sp>
          <p:nvSpPr>
            <p:cNvPr name="Freeform 13" id="13"/>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14" id="14"/>
          <p:cNvSpPr/>
          <p:nvPr/>
        </p:nvSpPr>
        <p:spPr>
          <a:xfrm flipH="false" flipV="false" rot="0">
            <a:off x="15776968" y="68242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254134" y="4343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93452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0">
            <a:off x="16369890" y="923175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19" id="19"/>
          <p:cNvGrpSpPr/>
          <p:nvPr/>
        </p:nvGrpSpPr>
        <p:grpSpPr>
          <a:xfrm rot="0">
            <a:off x="15763690" y="8673158"/>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1" id="21"/>
          <p:cNvGrpSpPr/>
          <p:nvPr/>
        </p:nvGrpSpPr>
        <p:grpSpPr>
          <a:xfrm rot="0">
            <a:off x="1426200" y="6787350"/>
            <a:ext cx="9459000" cy="876000"/>
            <a:chOff x="0" y="0"/>
            <a:chExt cx="12612000" cy="1168000"/>
          </a:xfrm>
        </p:grpSpPr>
        <p:sp>
          <p:nvSpPr>
            <p:cNvPr name="Freeform 22" id="22"/>
            <p:cNvSpPr/>
            <p:nvPr/>
          </p:nvSpPr>
          <p:spPr>
            <a:xfrm flipH="false" flipV="false" rot="0">
              <a:off x="0" y="0"/>
              <a:ext cx="12611862" cy="1168019"/>
            </a:xfrm>
            <a:custGeom>
              <a:avLst/>
              <a:gdLst/>
              <a:ahLst/>
              <a:cxnLst/>
              <a:rect r="r" b="b" t="t" l="l"/>
              <a:pathLst>
                <a:path h="1168019" w="12611862">
                  <a:moveTo>
                    <a:pt x="0" y="583946"/>
                  </a:moveTo>
                  <a:cubicBezTo>
                    <a:pt x="0" y="261493"/>
                    <a:pt x="261493" y="0"/>
                    <a:pt x="583946" y="0"/>
                  </a:cubicBezTo>
                  <a:lnTo>
                    <a:pt x="12027915" y="0"/>
                  </a:lnTo>
                  <a:cubicBezTo>
                    <a:pt x="12350496" y="0"/>
                    <a:pt x="12611862" y="261493"/>
                    <a:pt x="12611862" y="583946"/>
                  </a:cubicBezTo>
                  <a:cubicBezTo>
                    <a:pt x="12611862" y="906399"/>
                    <a:pt x="12350369" y="1167892"/>
                    <a:pt x="12027915" y="1167892"/>
                  </a:cubicBezTo>
                  <a:lnTo>
                    <a:pt x="583946" y="1167892"/>
                  </a:lnTo>
                  <a:cubicBezTo>
                    <a:pt x="261493" y="1168019"/>
                    <a:pt x="0" y="906526"/>
                    <a:pt x="0" y="583946"/>
                  </a:cubicBezTo>
                  <a:close/>
                </a:path>
              </a:pathLst>
            </a:custGeom>
            <a:gradFill rotWithShape="true">
              <a:gsLst>
                <a:gs pos="0">
                  <a:srgbClr val="151B46">
                    <a:alpha val="100000"/>
                  </a:srgbClr>
                </a:gs>
                <a:gs pos="100000">
                  <a:srgbClr val="8FFFFF">
                    <a:alpha val="100000"/>
                  </a:srgbClr>
                </a:gs>
              </a:gsLst>
              <a:lin ang="1189947"/>
            </a:gradFill>
          </p:spPr>
        </p:sp>
      </p:grpSp>
      <p:sp>
        <p:nvSpPr>
          <p:cNvPr name="TextBox 23" id="23"/>
          <p:cNvSpPr txBox="true"/>
          <p:nvPr/>
        </p:nvSpPr>
        <p:spPr>
          <a:xfrm rot="0">
            <a:off x="1210221" y="4408116"/>
            <a:ext cx="16548169" cy="2495550"/>
          </a:xfrm>
          <a:prstGeom prst="rect">
            <a:avLst/>
          </a:prstGeom>
        </p:spPr>
        <p:txBody>
          <a:bodyPr anchor="t" rtlCol="false" tIns="0" lIns="0" bIns="0" rIns="0">
            <a:spAutoFit/>
          </a:bodyPr>
          <a:lstStyle/>
          <a:p>
            <a:pPr algn="l">
              <a:lnSpc>
                <a:spcPts val="19200"/>
              </a:lnSpc>
            </a:pPr>
            <a:r>
              <a:rPr lang="en-US" sz="16000">
                <a:solidFill>
                  <a:srgbClr val="8FFFFF"/>
                </a:solidFill>
                <a:latin typeface="Arimo Bold"/>
              </a:rPr>
              <a:t>Cleaning System</a:t>
            </a:r>
          </a:p>
        </p:txBody>
      </p:sp>
      <p:sp>
        <p:nvSpPr>
          <p:cNvPr name="TextBox 24" id="24"/>
          <p:cNvSpPr txBox="true"/>
          <p:nvPr/>
        </p:nvSpPr>
        <p:spPr>
          <a:xfrm rot="0">
            <a:off x="1820475" y="2609537"/>
            <a:ext cx="4077750" cy="2495550"/>
          </a:xfrm>
          <a:prstGeom prst="rect">
            <a:avLst/>
          </a:prstGeom>
        </p:spPr>
        <p:txBody>
          <a:bodyPr anchor="t" rtlCol="false" tIns="0" lIns="0" bIns="0" rIns="0">
            <a:spAutoFit/>
          </a:bodyPr>
          <a:lstStyle/>
          <a:p>
            <a:pPr algn="l">
              <a:lnSpc>
                <a:spcPts val="19200"/>
              </a:lnSpc>
            </a:pPr>
            <a:r>
              <a:rPr lang="en-US" sz="16000">
                <a:solidFill>
                  <a:srgbClr val="8FFFFF"/>
                </a:solidFill>
                <a:latin typeface="Arimo Bold"/>
              </a:rPr>
              <a:t>06</a:t>
            </a:r>
          </a:p>
        </p:txBody>
      </p:sp>
      <p:sp>
        <p:nvSpPr>
          <p:cNvPr name="Freeform 25" id="25"/>
          <p:cNvSpPr/>
          <p:nvPr/>
        </p:nvSpPr>
        <p:spPr>
          <a:xfrm flipH="false" flipV="false" rot="0">
            <a:off x="15344404" y="72103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5397162" y="8445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1553634" y="266513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10589802" y="87674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9" id="29"/>
          <p:cNvSpPr/>
          <p:nvPr/>
        </p:nvSpPr>
        <p:spPr>
          <a:xfrm flipH="false" flipV="false" rot="0">
            <a:off x="5243878" y="1348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0" id="30"/>
          <p:cNvSpPr/>
          <p:nvPr/>
        </p:nvSpPr>
        <p:spPr>
          <a:xfrm flipH="false" flipV="false" rot="0">
            <a:off x="15325334" y="3788408"/>
            <a:ext cx="3684132" cy="631386"/>
          </a:xfrm>
          <a:custGeom>
            <a:avLst/>
            <a:gdLst/>
            <a:ahLst/>
            <a:cxnLst/>
            <a:rect r="r" b="b" t="t" l="l"/>
            <a:pathLst>
              <a:path h="631386" w="3684132">
                <a:moveTo>
                  <a:pt x="0" y="0"/>
                </a:moveTo>
                <a:lnTo>
                  <a:pt x="3684132" y="0"/>
                </a:lnTo>
                <a:lnTo>
                  <a:pt x="3684132" y="631386"/>
                </a:lnTo>
                <a:lnTo>
                  <a:pt x="0" y="63138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1" id="31"/>
          <p:cNvSpPr/>
          <p:nvPr/>
        </p:nvSpPr>
        <p:spPr>
          <a:xfrm flipH="false" flipV="false" rot="0">
            <a:off x="7145912" y="35235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1959" y="2743071"/>
            <a:ext cx="9638522" cy="2548200"/>
          </a:xfrm>
          <a:custGeom>
            <a:avLst/>
            <a:gdLst/>
            <a:ahLst/>
            <a:cxnLst/>
            <a:rect r="r" b="b" t="t" l="l"/>
            <a:pathLst>
              <a:path h="2548200" w="9638522">
                <a:moveTo>
                  <a:pt x="0" y="0"/>
                </a:moveTo>
                <a:lnTo>
                  <a:pt x="9638522" y="0"/>
                </a:lnTo>
                <a:lnTo>
                  <a:pt x="9638522" y="2548201"/>
                </a:lnTo>
                <a:lnTo>
                  <a:pt x="0" y="2548201"/>
                </a:lnTo>
                <a:lnTo>
                  <a:pt x="0" y="0"/>
                </a:lnTo>
                <a:close/>
              </a:path>
            </a:pathLst>
          </a:custGeom>
          <a:blipFill>
            <a:blip r:embed="rId8"/>
            <a:stretch>
              <a:fillRect l="0" t="0" r="0" b="-15220"/>
            </a:stretch>
          </a:blipFill>
        </p:spPr>
      </p:sp>
      <p:sp>
        <p:nvSpPr>
          <p:cNvPr name="Freeform 6" id="6"/>
          <p:cNvSpPr/>
          <p:nvPr/>
        </p:nvSpPr>
        <p:spPr>
          <a:xfrm flipH="false" flipV="false" rot="0">
            <a:off x="1571959" y="6560878"/>
            <a:ext cx="9002607" cy="3068481"/>
          </a:xfrm>
          <a:custGeom>
            <a:avLst/>
            <a:gdLst/>
            <a:ahLst/>
            <a:cxnLst/>
            <a:rect r="r" b="b" t="t" l="l"/>
            <a:pathLst>
              <a:path h="3068481" w="9002607">
                <a:moveTo>
                  <a:pt x="0" y="0"/>
                </a:moveTo>
                <a:lnTo>
                  <a:pt x="9002607" y="0"/>
                </a:lnTo>
                <a:lnTo>
                  <a:pt x="9002607" y="3068481"/>
                </a:lnTo>
                <a:lnTo>
                  <a:pt x="0" y="3068481"/>
                </a:lnTo>
                <a:lnTo>
                  <a:pt x="0" y="0"/>
                </a:lnTo>
                <a:close/>
              </a:path>
            </a:pathLst>
          </a:custGeom>
          <a:blipFill>
            <a:blip r:embed="rId9"/>
            <a:stretch>
              <a:fillRect l="0" t="-275" r="0" b="-39106"/>
            </a:stretch>
          </a:blipFill>
        </p:spPr>
      </p:sp>
      <p:sp>
        <p:nvSpPr>
          <p:cNvPr name="TextBox 7" id="7"/>
          <p:cNvSpPr txBox="true"/>
          <p:nvPr/>
        </p:nvSpPr>
        <p:spPr>
          <a:xfrm rot="0">
            <a:off x="1571959" y="695325"/>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Disk Space Information</a:t>
            </a:r>
          </a:p>
        </p:txBody>
      </p:sp>
      <p:sp>
        <p:nvSpPr>
          <p:cNvPr name="TextBox 8" id="8"/>
          <p:cNvSpPr txBox="true"/>
          <p:nvPr/>
        </p:nvSpPr>
        <p:spPr>
          <a:xfrm rot="0">
            <a:off x="1571959" y="1715443"/>
            <a:ext cx="10924788" cy="1234439"/>
          </a:xfrm>
          <a:prstGeom prst="rect">
            <a:avLst/>
          </a:prstGeom>
        </p:spPr>
        <p:txBody>
          <a:bodyPr anchor="t" rtlCol="false" tIns="0" lIns="0" bIns="0" rIns="0">
            <a:spAutoFit/>
          </a:bodyPr>
          <a:lstStyle/>
          <a:p>
            <a:pPr algn="just">
              <a:lnSpc>
                <a:spcPts val="3360"/>
              </a:lnSpc>
            </a:pPr>
            <a:r>
              <a:rPr lang="en-US" sz="2400">
                <a:solidFill>
                  <a:srgbClr val="FFFFFF"/>
                </a:solidFill>
                <a:latin typeface="Open Sans"/>
              </a:rPr>
              <a:t>untuk penginformasian dari space disk </a:t>
            </a:r>
            <a:r>
              <a:rPr lang="en-US" sz="2400">
                <a:solidFill>
                  <a:srgbClr val="FFFFFF"/>
                </a:solidFill>
                <a:latin typeface="Open Sans"/>
              </a:rPr>
              <a:t>menggunakan terminal mode di debian dengan command df -h</a:t>
            </a:r>
          </a:p>
          <a:p>
            <a:pPr algn="just">
              <a:lnSpc>
                <a:spcPts val="3360"/>
              </a:lnSpc>
              <a:spcBef>
                <a:spcPct val="0"/>
              </a:spcBef>
            </a:pPr>
          </a:p>
        </p:txBody>
      </p:sp>
      <p:sp>
        <p:nvSpPr>
          <p:cNvPr name="TextBox 9" id="9"/>
          <p:cNvSpPr txBox="true"/>
          <p:nvPr/>
        </p:nvSpPr>
        <p:spPr>
          <a:xfrm rot="0">
            <a:off x="1571959" y="5531335"/>
            <a:ext cx="10924788" cy="1234439"/>
          </a:xfrm>
          <a:prstGeom prst="rect">
            <a:avLst/>
          </a:prstGeom>
        </p:spPr>
        <p:txBody>
          <a:bodyPr anchor="t" rtlCol="false" tIns="0" lIns="0" bIns="0" rIns="0">
            <a:spAutoFit/>
          </a:bodyPr>
          <a:lstStyle/>
          <a:p>
            <a:pPr algn="just">
              <a:lnSpc>
                <a:spcPts val="3360"/>
              </a:lnSpc>
            </a:pPr>
            <a:r>
              <a:rPr lang="en-US" sz="2400">
                <a:solidFill>
                  <a:srgbClr val="FFFFFF"/>
                </a:solidFill>
                <a:latin typeface="Open Sans"/>
              </a:rPr>
              <a:t>Penganalisis ruang disk dalam mode konsol. Untuk </a:t>
            </a:r>
            <a:r>
              <a:rPr lang="en-US" sz="2400">
                <a:solidFill>
                  <a:srgbClr val="FFFFFF"/>
                </a:solidFill>
                <a:latin typeface="Open Sans"/>
              </a:rPr>
              <a:t>menjalankannya, cukup ketik "ncdu" di terminal Anda.</a:t>
            </a:r>
          </a:p>
          <a:p>
            <a:pPr algn="just">
              <a:lnSpc>
                <a:spcPts val="3360"/>
              </a:lnSpc>
              <a:spcBef>
                <a:spcPct val="0"/>
              </a:spcBef>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1959" y="2853877"/>
            <a:ext cx="12002433" cy="1235691"/>
          </a:xfrm>
          <a:custGeom>
            <a:avLst/>
            <a:gdLst/>
            <a:ahLst/>
            <a:cxnLst/>
            <a:rect r="r" b="b" t="t" l="l"/>
            <a:pathLst>
              <a:path h="1235691" w="12002433">
                <a:moveTo>
                  <a:pt x="0" y="0"/>
                </a:moveTo>
                <a:lnTo>
                  <a:pt x="12002432" y="0"/>
                </a:lnTo>
                <a:lnTo>
                  <a:pt x="12002432" y="1235691"/>
                </a:lnTo>
                <a:lnTo>
                  <a:pt x="0" y="1235691"/>
                </a:lnTo>
                <a:lnTo>
                  <a:pt x="0" y="0"/>
                </a:lnTo>
                <a:close/>
              </a:path>
            </a:pathLst>
          </a:custGeom>
          <a:blipFill>
            <a:blip r:embed="rId8"/>
            <a:stretch>
              <a:fillRect l="0" t="0" r="0" b="-439412"/>
            </a:stretch>
          </a:blipFill>
        </p:spPr>
      </p:sp>
      <p:sp>
        <p:nvSpPr>
          <p:cNvPr name="Freeform 6" id="6"/>
          <p:cNvSpPr/>
          <p:nvPr/>
        </p:nvSpPr>
        <p:spPr>
          <a:xfrm flipH="false" flipV="false" rot="0">
            <a:off x="1571959" y="4202815"/>
            <a:ext cx="10965621" cy="5277615"/>
          </a:xfrm>
          <a:custGeom>
            <a:avLst/>
            <a:gdLst/>
            <a:ahLst/>
            <a:cxnLst/>
            <a:rect r="r" b="b" t="t" l="l"/>
            <a:pathLst>
              <a:path h="5277615" w="10965621">
                <a:moveTo>
                  <a:pt x="0" y="0"/>
                </a:moveTo>
                <a:lnTo>
                  <a:pt x="10965621" y="0"/>
                </a:lnTo>
                <a:lnTo>
                  <a:pt x="10965621" y="5277615"/>
                </a:lnTo>
                <a:lnTo>
                  <a:pt x="0" y="5277615"/>
                </a:lnTo>
                <a:lnTo>
                  <a:pt x="0" y="0"/>
                </a:lnTo>
                <a:close/>
              </a:path>
            </a:pathLst>
          </a:custGeom>
          <a:blipFill>
            <a:blip r:embed="rId9"/>
            <a:stretch>
              <a:fillRect l="0" t="0" r="0" b="0"/>
            </a:stretch>
          </a:blipFill>
        </p:spPr>
      </p:sp>
      <p:sp>
        <p:nvSpPr>
          <p:cNvPr name="TextBox 7" id="7"/>
          <p:cNvSpPr txBox="true"/>
          <p:nvPr/>
        </p:nvSpPr>
        <p:spPr>
          <a:xfrm rot="0">
            <a:off x="1571959" y="817645"/>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Disk Space Information</a:t>
            </a:r>
          </a:p>
        </p:txBody>
      </p:sp>
      <p:sp>
        <p:nvSpPr>
          <p:cNvPr name="TextBox 8" id="8"/>
          <p:cNvSpPr txBox="true"/>
          <p:nvPr/>
        </p:nvSpPr>
        <p:spPr>
          <a:xfrm rot="0">
            <a:off x="1571959" y="1983927"/>
            <a:ext cx="11397071" cy="869949"/>
          </a:xfrm>
          <a:prstGeom prst="rect">
            <a:avLst/>
          </a:prstGeom>
        </p:spPr>
        <p:txBody>
          <a:bodyPr anchor="t" rtlCol="false" tIns="0" lIns="0" bIns="0" rIns="0">
            <a:spAutoFit/>
          </a:bodyPr>
          <a:lstStyle/>
          <a:p>
            <a:pPr marL="0" indent="0" lvl="0">
              <a:lnSpc>
                <a:spcPts val="3500"/>
              </a:lnSpc>
              <a:spcBef>
                <a:spcPct val="0"/>
              </a:spcBef>
            </a:pPr>
            <a:r>
              <a:rPr lang="en-US" sz="2500">
                <a:solidFill>
                  <a:srgbClr val="FFFFFF"/>
                </a:solidFill>
                <a:latin typeface="Open Sans"/>
              </a:rPr>
              <a:t>Penganalisis ruang disk dalam mode grafis, terintegrasi di dalam Gnome tetapi tersedia di lingkungan lain dengan</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71959" y="1059736"/>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Cleaning The Packages</a:t>
            </a:r>
          </a:p>
        </p:txBody>
      </p:sp>
      <p:sp>
        <p:nvSpPr>
          <p:cNvPr name="TextBox 6" id="6"/>
          <p:cNvSpPr txBox="true"/>
          <p:nvPr/>
        </p:nvSpPr>
        <p:spPr>
          <a:xfrm rot="0">
            <a:off x="1697486" y="1827234"/>
            <a:ext cx="12287319" cy="6430440"/>
          </a:xfrm>
          <a:prstGeom prst="rect">
            <a:avLst/>
          </a:prstGeom>
        </p:spPr>
        <p:txBody>
          <a:bodyPr anchor="t" rtlCol="false" tIns="0" lIns="0" bIns="0" rIns="0">
            <a:spAutoFit/>
          </a:bodyPr>
          <a:lstStyle/>
          <a:p>
            <a:pPr>
              <a:lnSpc>
                <a:spcPts val="3215"/>
              </a:lnSpc>
            </a:pPr>
            <a:r>
              <a:rPr lang="en-US" sz="2297">
                <a:solidFill>
                  <a:srgbClr val="FFFFFF"/>
                </a:solidFill>
                <a:latin typeface="Open Sans"/>
              </a:rPr>
              <a:t>Apt/aptitude/dpkg adalah manajer paket Debian yang umum digunakan. Saat Anda menginstal paket, file arsip-sumber/deb-nya disimpan di sistem Anda (di folder /var/cache/apt/archives/) untuk memungkinkan penginstalan ulang potensial tanpa koneksi Internet. Untuk membersihkan “apt cache," gunakan perintah sederhana dalam mode administrator (bab 3.8.3).</a:t>
            </a:r>
          </a:p>
          <a:p>
            <a:pPr>
              <a:lnSpc>
                <a:spcPts val="3215"/>
              </a:lnSpc>
            </a:pPr>
          </a:p>
          <a:p>
            <a:pPr>
              <a:lnSpc>
                <a:spcPts val="3215"/>
              </a:lnSpc>
            </a:pPr>
            <a:r>
              <a:rPr lang="en-US" sz="2297">
                <a:solidFill>
                  <a:srgbClr val="FFFFFF"/>
                </a:solidFill>
                <a:latin typeface="Open Sans"/>
              </a:rPr>
              <a:t>apt cache</a:t>
            </a:r>
          </a:p>
          <a:p>
            <a:pPr>
              <a:lnSpc>
                <a:spcPts val="3215"/>
              </a:lnSpc>
            </a:pPr>
          </a:p>
          <a:p>
            <a:pPr>
              <a:lnSpc>
                <a:spcPts val="3215"/>
              </a:lnSpc>
            </a:pPr>
            <a:r>
              <a:rPr lang="en-US" sz="2297">
                <a:solidFill>
                  <a:srgbClr val="FFFFFF"/>
                </a:solidFill>
                <a:latin typeface="Open Sans"/>
              </a:rPr>
              <a:t>Setelah cache paket yang terinstal dibersihkan, Anda juga dapat menghapus paket-paket yang tidak berguna dari sistem, beserta file konfigurasi mereka. Peringatan! Ingatlah untuk memeriksa dengan teliti daftar paket yang direncanakan untuk dihapus sebelum menerima operasi ini.</a:t>
            </a:r>
          </a:p>
          <a:p>
            <a:pPr>
              <a:lnSpc>
                <a:spcPts val="3215"/>
              </a:lnSpc>
            </a:pPr>
          </a:p>
          <a:p>
            <a:pPr>
              <a:lnSpc>
                <a:spcPts val="3215"/>
              </a:lnSpc>
            </a:pPr>
            <a:r>
              <a:rPr lang="en-US" sz="2297">
                <a:solidFill>
                  <a:srgbClr val="FFFFFF"/>
                </a:solidFill>
                <a:latin typeface="Open Sans"/>
              </a:rPr>
              <a:t>apt autoremove –purge</a:t>
            </a:r>
          </a:p>
          <a:p>
            <a:pPr>
              <a:lnSpc>
                <a:spcPts val="3215"/>
              </a:lnSpc>
            </a:pPr>
          </a:p>
          <a:p>
            <a:pPr marL="0" indent="0" lvl="0">
              <a:lnSpc>
                <a:spcPts val="3215"/>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97486" y="1659811"/>
            <a:ext cx="12287319" cy="6833013"/>
          </a:xfrm>
          <a:prstGeom prst="rect">
            <a:avLst/>
          </a:prstGeom>
        </p:spPr>
        <p:txBody>
          <a:bodyPr anchor="t" rtlCol="false" tIns="0" lIns="0" bIns="0" rIns="0">
            <a:spAutoFit/>
          </a:bodyPr>
          <a:lstStyle/>
          <a:p>
            <a:pPr>
              <a:lnSpc>
                <a:spcPts val="3215"/>
              </a:lnSpc>
            </a:pPr>
            <a:r>
              <a:rPr lang="en-US" sz="2297">
                <a:solidFill>
                  <a:srgbClr val="FFFFFF"/>
                </a:solidFill>
                <a:latin typeface="Open Sans"/>
              </a:rPr>
              <a:t>Jika Anda telah melakukan upgrade sistem, mungkin ada paket-paket yang tidak lagi tersedia di repositori baru karena sudah usang. Untuk menampilkan dan menghapus paket-paket tersebut, gunakan apt dan pastikan untuk memeriksa dengan teliti daftar paket yang direncanakan untuk dihapus.</a:t>
            </a:r>
          </a:p>
          <a:p>
            <a:pPr>
              <a:lnSpc>
                <a:spcPts val="3215"/>
              </a:lnSpc>
            </a:pPr>
          </a:p>
          <a:p>
            <a:pPr>
              <a:lnSpc>
                <a:spcPts val="3215"/>
              </a:lnSpc>
            </a:pPr>
            <a:r>
              <a:rPr lang="en-US" sz="2297">
                <a:solidFill>
                  <a:srgbClr val="FFFFFF"/>
                </a:solidFill>
                <a:latin typeface="Open Sans"/>
              </a:rPr>
              <a:t>apt list ‘?absolete’</a:t>
            </a:r>
          </a:p>
          <a:p>
            <a:pPr>
              <a:lnSpc>
                <a:spcPts val="3215"/>
              </a:lnSpc>
            </a:pPr>
            <a:r>
              <a:rPr lang="en-US" sz="2297">
                <a:solidFill>
                  <a:srgbClr val="FFFFFF"/>
                </a:solidFill>
                <a:latin typeface="Open Sans"/>
              </a:rPr>
              <a:t>apt remove ‘?absolete’</a:t>
            </a:r>
          </a:p>
          <a:p>
            <a:pPr>
              <a:lnSpc>
                <a:spcPts val="3215"/>
              </a:lnSpc>
            </a:pPr>
          </a:p>
          <a:p>
            <a:pPr>
              <a:lnSpc>
                <a:spcPts val="3215"/>
              </a:lnSpc>
            </a:pPr>
            <a:r>
              <a:rPr lang="en-US" sz="2297">
                <a:solidFill>
                  <a:srgbClr val="FFFFFF"/>
                </a:solidFill>
                <a:latin typeface="Open Sans"/>
              </a:rPr>
              <a:t>untuk menampilkan dan membersihkan file konfigurasi yang tetap ada meskipun aplikasi telah dihapus, Anda dapat menggunakan perintah-perintah berikut:</a:t>
            </a:r>
          </a:p>
          <a:p>
            <a:pPr>
              <a:lnSpc>
                <a:spcPts val="3215"/>
              </a:lnSpc>
            </a:pPr>
          </a:p>
          <a:p>
            <a:pPr>
              <a:lnSpc>
                <a:spcPts val="3215"/>
              </a:lnSpc>
            </a:pPr>
          </a:p>
          <a:p>
            <a:pPr>
              <a:lnSpc>
                <a:spcPts val="3215"/>
              </a:lnSpc>
            </a:pPr>
          </a:p>
          <a:p>
            <a:pPr>
              <a:lnSpc>
                <a:spcPts val="3215"/>
              </a:lnSpc>
            </a:pPr>
            <a:r>
              <a:rPr lang="en-US" sz="2297">
                <a:solidFill>
                  <a:srgbClr val="FFFFFF"/>
                </a:solidFill>
                <a:latin typeface="Open Sans"/>
              </a:rPr>
              <a:t>lebih detail, dapat menginstal alat deborphan yang mencantumkan paket-paket terlantar di sistem Anda</a:t>
            </a:r>
          </a:p>
          <a:p>
            <a:pPr>
              <a:lnSpc>
                <a:spcPts val="3215"/>
              </a:lnSpc>
            </a:pPr>
          </a:p>
          <a:p>
            <a:pPr marL="0" indent="0" lvl="0">
              <a:lnSpc>
                <a:spcPts val="3215"/>
              </a:lnSpc>
              <a:spcBef>
                <a:spcPct val="0"/>
              </a:spcBef>
            </a:pPr>
          </a:p>
        </p:txBody>
      </p:sp>
      <p:sp>
        <p:nvSpPr>
          <p:cNvPr name="Freeform 6" id="6"/>
          <p:cNvSpPr/>
          <p:nvPr/>
        </p:nvSpPr>
        <p:spPr>
          <a:xfrm flipH="false" flipV="false" rot="0">
            <a:off x="1826767" y="5927823"/>
            <a:ext cx="7608151" cy="851454"/>
          </a:xfrm>
          <a:custGeom>
            <a:avLst/>
            <a:gdLst/>
            <a:ahLst/>
            <a:cxnLst/>
            <a:rect r="r" b="b" t="t" l="l"/>
            <a:pathLst>
              <a:path h="851454" w="7608151">
                <a:moveTo>
                  <a:pt x="0" y="0"/>
                </a:moveTo>
                <a:lnTo>
                  <a:pt x="7608151" y="0"/>
                </a:lnTo>
                <a:lnTo>
                  <a:pt x="7608151" y="851454"/>
                </a:lnTo>
                <a:lnTo>
                  <a:pt x="0" y="851454"/>
                </a:lnTo>
                <a:lnTo>
                  <a:pt x="0" y="0"/>
                </a:lnTo>
                <a:close/>
              </a:path>
            </a:pathLst>
          </a:custGeom>
          <a:blipFill>
            <a:blip r:embed="rId8"/>
            <a:stretch>
              <a:fillRect l="0" t="0" r="0" b="0"/>
            </a:stretch>
          </a:blipFill>
        </p:spPr>
      </p:sp>
      <p:sp>
        <p:nvSpPr>
          <p:cNvPr name="Freeform 7" id="7"/>
          <p:cNvSpPr/>
          <p:nvPr/>
        </p:nvSpPr>
        <p:spPr>
          <a:xfrm flipH="false" flipV="false" rot="0">
            <a:off x="1697486" y="7740343"/>
            <a:ext cx="9698791" cy="1220258"/>
          </a:xfrm>
          <a:custGeom>
            <a:avLst/>
            <a:gdLst/>
            <a:ahLst/>
            <a:cxnLst/>
            <a:rect r="r" b="b" t="t" l="l"/>
            <a:pathLst>
              <a:path h="1220258" w="9698791">
                <a:moveTo>
                  <a:pt x="0" y="0"/>
                </a:moveTo>
                <a:lnTo>
                  <a:pt x="9698791" y="0"/>
                </a:lnTo>
                <a:lnTo>
                  <a:pt x="9698791" y="1220258"/>
                </a:lnTo>
                <a:lnTo>
                  <a:pt x="0" y="1220258"/>
                </a:lnTo>
                <a:lnTo>
                  <a:pt x="0" y="0"/>
                </a:lnTo>
                <a:close/>
              </a:path>
            </a:pathLst>
          </a:custGeom>
          <a:blipFill>
            <a:blip r:embed="rId9"/>
            <a:stretch>
              <a:fillRect l="0" t="0" r="0" b="0"/>
            </a:stretch>
          </a:blipFill>
        </p:spPr>
      </p:sp>
      <p:sp>
        <p:nvSpPr>
          <p:cNvPr name="TextBox 8" id="8"/>
          <p:cNvSpPr txBox="true"/>
          <p:nvPr/>
        </p:nvSpPr>
        <p:spPr>
          <a:xfrm rot="0">
            <a:off x="1571959" y="1059736"/>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Cleaning The Packages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81556" y="2165377"/>
            <a:ext cx="11067618" cy="5800725"/>
          </a:xfrm>
          <a:prstGeom prst="rect">
            <a:avLst/>
          </a:prstGeom>
        </p:spPr>
        <p:txBody>
          <a:bodyPr anchor="t" rtlCol="false" tIns="0" lIns="0" bIns="0" rIns="0">
            <a:spAutoFit/>
          </a:bodyPr>
          <a:lstStyle/>
          <a:p>
            <a:pPr>
              <a:lnSpc>
                <a:spcPts val="2880"/>
              </a:lnSpc>
              <a:spcBef>
                <a:spcPct val="0"/>
              </a:spcBef>
            </a:pPr>
            <a:r>
              <a:rPr lang="en-US" sz="2400">
                <a:solidFill>
                  <a:srgbClr val="FFFFFF"/>
                </a:solidFill>
                <a:latin typeface="Arimo"/>
              </a:rPr>
              <a:t>Tiga tempat sampah file yang berbeda harus diperhatikan:</a:t>
            </a:r>
          </a:p>
          <a:p>
            <a:pPr>
              <a:lnSpc>
                <a:spcPts val="2880"/>
              </a:lnSpc>
              <a:spcBef>
                <a:spcPct val="0"/>
              </a:spcBef>
            </a:pPr>
          </a:p>
          <a:p>
            <a:pPr>
              <a:lnSpc>
                <a:spcPts val="2880"/>
              </a:lnSpc>
              <a:spcBef>
                <a:spcPct val="0"/>
              </a:spcBef>
            </a:pPr>
            <a:r>
              <a:rPr lang="en-US" sz="2400">
                <a:solidFill>
                  <a:srgbClr val="FFFFFF"/>
                </a:solidFill>
                <a:latin typeface="Arimo"/>
              </a:rPr>
              <a:t>Tempat sampah pengguna: ~/.local/share/Trash/. Anda dapat mengosongkannya dengan manajer file sistem atau melalui terminal.</a:t>
            </a:r>
          </a:p>
          <a:p>
            <a:pPr>
              <a:lnSpc>
                <a:spcPts val="2880"/>
              </a:lnSpc>
              <a:spcBef>
                <a:spcPct val="0"/>
              </a:spcBef>
            </a:pPr>
          </a:p>
          <a:p>
            <a:pPr>
              <a:lnSpc>
                <a:spcPts val="2880"/>
              </a:lnSpc>
              <a:spcBef>
                <a:spcPct val="0"/>
              </a:spcBef>
            </a:pPr>
          </a:p>
          <a:p>
            <a:pPr>
              <a:lnSpc>
                <a:spcPts val="2880"/>
              </a:lnSpc>
              <a:spcBef>
                <a:spcPct val="0"/>
              </a:spcBef>
            </a:pPr>
          </a:p>
          <a:p>
            <a:pPr>
              <a:lnSpc>
                <a:spcPts val="2880"/>
              </a:lnSpc>
              <a:spcBef>
                <a:spcPct val="0"/>
              </a:spcBef>
            </a:pPr>
            <a:r>
              <a:rPr lang="en-US" sz="2400">
                <a:solidFill>
                  <a:srgbClr val="FFFFFF"/>
                </a:solidFill>
                <a:latin typeface="Arimo"/>
              </a:rPr>
              <a:t>Tempat sampah administrator: /root/.local/share/Trash/. Untuk mengosongkannya dengan cara yang benar, gunakan terminal dalam mode administrator:</a:t>
            </a:r>
          </a:p>
          <a:p>
            <a:pPr>
              <a:lnSpc>
                <a:spcPts val="2880"/>
              </a:lnSpc>
              <a:spcBef>
                <a:spcPct val="0"/>
              </a:spcBef>
            </a:pPr>
          </a:p>
          <a:p>
            <a:pPr>
              <a:lnSpc>
                <a:spcPts val="2880"/>
              </a:lnSpc>
              <a:spcBef>
                <a:spcPct val="0"/>
              </a:spcBef>
            </a:pPr>
          </a:p>
          <a:p>
            <a:pPr>
              <a:lnSpc>
                <a:spcPts val="2880"/>
              </a:lnSpc>
              <a:spcBef>
                <a:spcPct val="0"/>
              </a:spcBef>
            </a:pPr>
          </a:p>
          <a:p>
            <a:pPr>
              <a:lnSpc>
                <a:spcPts val="2880"/>
              </a:lnSpc>
              <a:spcBef>
                <a:spcPct val="0"/>
              </a:spcBef>
            </a:pPr>
            <a:r>
              <a:rPr lang="en-US" sz="2400">
                <a:solidFill>
                  <a:srgbClr val="FFFFFF"/>
                </a:solidFill>
                <a:latin typeface="Arimo"/>
              </a:rPr>
              <a:t>Tempat sampah eksternal: terletak pada disk eksternal Anda, biasanya dinamai '/media/y- our_id/your_disk/.Trash_1000', di mana your_id sesuai dengan nama login Anda.</a:t>
            </a:r>
          </a:p>
          <a:p>
            <a:pPr>
              <a:lnSpc>
                <a:spcPts val="2880"/>
              </a:lnSpc>
              <a:spcBef>
                <a:spcPct val="0"/>
              </a:spcBef>
            </a:pPr>
          </a:p>
        </p:txBody>
      </p:sp>
      <p:sp>
        <p:nvSpPr>
          <p:cNvPr name="Freeform 6" id="6"/>
          <p:cNvSpPr/>
          <p:nvPr/>
        </p:nvSpPr>
        <p:spPr>
          <a:xfrm flipH="false" flipV="false" rot="0">
            <a:off x="1843812" y="3648229"/>
            <a:ext cx="6215276" cy="561025"/>
          </a:xfrm>
          <a:custGeom>
            <a:avLst/>
            <a:gdLst/>
            <a:ahLst/>
            <a:cxnLst/>
            <a:rect r="r" b="b" t="t" l="l"/>
            <a:pathLst>
              <a:path h="561025" w="6215276">
                <a:moveTo>
                  <a:pt x="0" y="0"/>
                </a:moveTo>
                <a:lnTo>
                  <a:pt x="6215276" y="0"/>
                </a:lnTo>
                <a:lnTo>
                  <a:pt x="6215276" y="561024"/>
                </a:lnTo>
                <a:lnTo>
                  <a:pt x="0" y="561024"/>
                </a:lnTo>
                <a:lnTo>
                  <a:pt x="0" y="0"/>
                </a:lnTo>
                <a:close/>
              </a:path>
            </a:pathLst>
          </a:custGeom>
          <a:blipFill>
            <a:blip r:embed="rId8"/>
            <a:stretch>
              <a:fillRect l="0" t="0" r="0" b="0"/>
            </a:stretch>
          </a:blipFill>
        </p:spPr>
      </p:sp>
      <p:sp>
        <p:nvSpPr>
          <p:cNvPr name="Freeform 7" id="7"/>
          <p:cNvSpPr/>
          <p:nvPr/>
        </p:nvSpPr>
        <p:spPr>
          <a:xfrm flipH="false" flipV="false" rot="0">
            <a:off x="1762684" y="5413048"/>
            <a:ext cx="6377532" cy="694117"/>
          </a:xfrm>
          <a:custGeom>
            <a:avLst/>
            <a:gdLst/>
            <a:ahLst/>
            <a:cxnLst/>
            <a:rect r="r" b="b" t="t" l="l"/>
            <a:pathLst>
              <a:path h="694117" w="6377532">
                <a:moveTo>
                  <a:pt x="0" y="0"/>
                </a:moveTo>
                <a:lnTo>
                  <a:pt x="6377532" y="0"/>
                </a:lnTo>
                <a:lnTo>
                  <a:pt x="6377532" y="694117"/>
                </a:lnTo>
                <a:lnTo>
                  <a:pt x="0" y="694117"/>
                </a:lnTo>
                <a:lnTo>
                  <a:pt x="0" y="0"/>
                </a:lnTo>
                <a:close/>
              </a:path>
            </a:pathLst>
          </a:custGeom>
          <a:blipFill>
            <a:blip r:embed="rId9"/>
            <a:stretch>
              <a:fillRect l="0" t="0" r="-27591" b="0"/>
            </a:stretch>
          </a:blipFill>
        </p:spPr>
      </p:sp>
      <p:sp>
        <p:nvSpPr>
          <p:cNvPr name="TextBox 8" id="8"/>
          <p:cNvSpPr txBox="true"/>
          <p:nvPr/>
        </p:nvSpPr>
        <p:spPr>
          <a:xfrm rot="0">
            <a:off x="1571959" y="1059736"/>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Empything the Trash Bin</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1959" y="3293579"/>
            <a:ext cx="5065606" cy="668666"/>
          </a:xfrm>
          <a:custGeom>
            <a:avLst/>
            <a:gdLst/>
            <a:ahLst/>
            <a:cxnLst/>
            <a:rect r="r" b="b" t="t" l="l"/>
            <a:pathLst>
              <a:path h="668666" w="5065606">
                <a:moveTo>
                  <a:pt x="0" y="0"/>
                </a:moveTo>
                <a:lnTo>
                  <a:pt x="5065606" y="0"/>
                </a:lnTo>
                <a:lnTo>
                  <a:pt x="5065606" y="668666"/>
                </a:lnTo>
                <a:lnTo>
                  <a:pt x="0" y="668666"/>
                </a:lnTo>
                <a:lnTo>
                  <a:pt x="0" y="0"/>
                </a:lnTo>
                <a:close/>
              </a:path>
            </a:pathLst>
          </a:custGeom>
          <a:blipFill>
            <a:blip r:embed="rId8"/>
            <a:stretch>
              <a:fillRect l="0" t="0" r="-69013" b="0"/>
            </a:stretch>
          </a:blipFill>
        </p:spPr>
      </p:sp>
      <p:sp>
        <p:nvSpPr>
          <p:cNvPr name="Freeform 6" id="6"/>
          <p:cNvSpPr/>
          <p:nvPr/>
        </p:nvSpPr>
        <p:spPr>
          <a:xfrm flipH="false" flipV="false" rot="0">
            <a:off x="1571959" y="7677150"/>
            <a:ext cx="5255494" cy="760124"/>
          </a:xfrm>
          <a:custGeom>
            <a:avLst/>
            <a:gdLst/>
            <a:ahLst/>
            <a:cxnLst/>
            <a:rect r="r" b="b" t="t" l="l"/>
            <a:pathLst>
              <a:path h="760124" w="5255494">
                <a:moveTo>
                  <a:pt x="0" y="0"/>
                </a:moveTo>
                <a:lnTo>
                  <a:pt x="5255494" y="0"/>
                </a:lnTo>
                <a:lnTo>
                  <a:pt x="5255494" y="760124"/>
                </a:lnTo>
                <a:lnTo>
                  <a:pt x="0" y="760124"/>
                </a:lnTo>
                <a:lnTo>
                  <a:pt x="0" y="0"/>
                </a:lnTo>
                <a:close/>
              </a:path>
            </a:pathLst>
          </a:custGeom>
          <a:blipFill>
            <a:blip r:embed="rId9"/>
            <a:stretch>
              <a:fillRect l="0" t="0" r="-17289" b="0"/>
            </a:stretch>
          </a:blipFill>
        </p:spPr>
      </p:sp>
      <p:sp>
        <p:nvSpPr>
          <p:cNvPr name="TextBox 7" id="7"/>
          <p:cNvSpPr txBox="true"/>
          <p:nvPr/>
        </p:nvSpPr>
        <p:spPr>
          <a:xfrm rot="0">
            <a:off x="1571959" y="2010466"/>
            <a:ext cx="11067618" cy="1457325"/>
          </a:xfrm>
          <a:prstGeom prst="rect">
            <a:avLst/>
          </a:prstGeom>
        </p:spPr>
        <p:txBody>
          <a:bodyPr anchor="t" rtlCol="false" tIns="0" lIns="0" bIns="0" rIns="0">
            <a:spAutoFit/>
          </a:bodyPr>
          <a:lstStyle/>
          <a:p>
            <a:pPr>
              <a:lnSpc>
                <a:spcPts val="2880"/>
              </a:lnSpc>
            </a:pPr>
            <a:r>
              <a:rPr lang="en-US" sz="2400">
                <a:solidFill>
                  <a:srgbClr val="FFFFFF"/>
                </a:solidFill>
                <a:latin typeface="Arimo"/>
              </a:rPr>
              <a:t>beberapa aplikasi menggunakan folder cache untuk menyimpan gambar, video dll dari aplikasi. dimana akan menghabiskan banyak disk jadi dihapus saja gapapa dengan menggunakan command : </a:t>
            </a:r>
          </a:p>
          <a:p>
            <a:pPr>
              <a:lnSpc>
                <a:spcPts val="2880"/>
              </a:lnSpc>
              <a:spcBef>
                <a:spcPct val="0"/>
              </a:spcBef>
            </a:pPr>
          </a:p>
        </p:txBody>
      </p:sp>
      <p:sp>
        <p:nvSpPr>
          <p:cNvPr name="TextBox 8" id="8"/>
          <p:cNvSpPr txBox="true"/>
          <p:nvPr/>
        </p:nvSpPr>
        <p:spPr>
          <a:xfrm rot="0">
            <a:off x="1571959" y="1059736"/>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Purging Aplication Caches</a:t>
            </a:r>
          </a:p>
        </p:txBody>
      </p:sp>
      <p:sp>
        <p:nvSpPr>
          <p:cNvPr name="TextBox 9" id="9"/>
          <p:cNvSpPr txBox="true"/>
          <p:nvPr/>
        </p:nvSpPr>
        <p:spPr>
          <a:xfrm rot="0">
            <a:off x="1529488" y="4372034"/>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Purging The Thumbnails</a:t>
            </a:r>
          </a:p>
        </p:txBody>
      </p:sp>
      <p:sp>
        <p:nvSpPr>
          <p:cNvPr name="TextBox 10" id="10"/>
          <p:cNvSpPr txBox="true"/>
          <p:nvPr/>
        </p:nvSpPr>
        <p:spPr>
          <a:xfrm rot="0">
            <a:off x="1571959" y="5133975"/>
            <a:ext cx="11067618" cy="2543175"/>
          </a:xfrm>
          <a:prstGeom prst="rect">
            <a:avLst/>
          </a:prstGeom>
        </p:spPr>
        <p:txBody>
          <a:bodyPr anchor="t" rtlCol="false" tIns="0" lIns="0" bIns="0" rIns="0">
            <a:spAutoFit/>
          </a:bodyPr>
          <a:lstStyle/>
          <a:p>
            <a:pPr>
              <a:lnSpc>
                <a:spcPts val="2880"/>
              </a:lnSpc>
            </a:pPr>
            <a:r>
              <a:rPr lang="en-US" sz="2400">
                <a:solidFill>
                  <a:srgbClr val="FFFFFF"/>
                </a:solidFill>
                <a:latin typeface="Arimo"/>
              </a:rPr>
              <a:t>Setiap kali Anda membuka folder yang berisi gambar atau video, thumbnail dibuat untuk mewakili file grafis tersebut. Thumbnail ini disimpan di folder khusus untuk digunakan kembali.Permasalahannya muncul ketika Anda menghapus file grafis, karena thumbnail-nya tetap ada di sistem, dan ini menyebabkan ruang disk terbuang untuk menyimpan thumbnail yang sudah lama.</a:t>
            </a:r>
          </a:p>
          <a:p>
            <a:pPr>
              <a:lnSpc>
                <a:spcPts val="2880"/>
              </a:lnSpc>
            </a:pPr>
            <a:r>
              <a:rPr lang="en-US" sz="2400">
                <a:solidFill>
                  <a:srgbClr val="FFFFFF"/>
                </a:solidFill>
                <a:latin typeface="Arimo"/>
              </a:rPr>
              <a:t>Untuk membersihkannya, cukup hapus folder </a:t>
            </a:r>
          </a:p>
          <a:p>
            <a:pPr>
              <a:lnSpc>
                <a:spcPts val="2880"/>
              </a:lnSpc>
              <a:spcBef>
                <a:spcPct val="0"/>
              </a:spcBef>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8578" y="3677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697636" y="7812246"/>
            <a:ext cx="1173600" cy="2568850"/>
            <a:chOff x="0" y="0"/>
            <a:chExt cx="1564800" cy="3425133"/>
          </a:xfrm>
        </p:grpSpPr>
        <p:sp>
          <p:nvSpPr>
            <p:cNvPr name="Freeform 5" id="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grpSp>
        <p:nvGrpSpPr>
          <p:cNvPr name="Group 6" id="6"/>
          <p:cNvGrpSpPr/>
          <p:nvPr/>
        </p:nvGrpSpPr>
        <p:grpSpPr>
          <a:xfrm rot="5400000">
            <a:off x="-1124410" y="-679192"/>
            <a:ext cx="3989400" cy="136200"/>
            <a:chOff x="0" y="0"/>
            <a:chExt cx="5319200" cy="181600"/>
          </a:xfrm>
        </p:grpSpPr>
        <p:sp>
          <p:nvSpPr>
            <p:cNvPr name="Freeform 7" id="7"/>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8" id="8"/>
          <p:cNvGrpSpPr/>
          <p:nvPr/>
        </p:nvGrpSpPr>
        <p:grpSpPr>
          <a:xfrm rot="5400000">
            <a:off x="-565810" y="-72992"/>
            <a:ext cx="3989400" cy="136200"/>
            <a:chOff x="0" y="0"/>
            <a:chExt cx="5319200" cy="181600"/>
          </a:xfrm>
        </p:grpSpPr>
        <p:sp>
          <p:nvSpPr>
            <p:cNvPr name="Freeform 9" id="9"/>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0" id="10"/>
          <p:cNvGrpSpPr/>
          <p:nvPr/>
        </p:nvGrpSpPr>
        <p:grpSpPr>
          <a:xfrm rot="-10800000">
            <a:off x="5782940" y="9684458"/>
            <a:ext cx="3989400" cy="136200"/>
            <a:chOff x="0" y="0"/>
            <a:chExt cx="5319200" cy="181600"/>
          </a:xfrm>
        </p:grpSpPr>
        <p:sp>
          <p:nvSpPr>
            <p:cNvPr name="Freeform 11" id="11"/>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2" id="12"/>
          <p:cNvGrpSpPr/>
          <p:nvPr/>
        </p:nvGrpSpPr>
        <p:grpSpPr>
          <a:xfrm rot="0">
            <a:off x="17071150" y="-22"/>
            <a:ext cx="1173600" cy="2568850"/>
            <a:chOff x="0" y="0"/>
            <a:chExt cx="1564800" cy="3425133"/>
          </a:xfrm>
        </p:grpSpPr>
        <p:sp>
          <p:nvSpPr>
            <p:cNvPr name="Freeform 13" id="13"/>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14" id="14"/>
          <p:cNvSpPr/>
          <p:nvPr/>
        </p:nvSpPr>
        <p:spPr>
          <a:xfrm flipH="false" flipV="false" rot="0">
            <a:off x="15776968" y="68242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254134" y="4343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93452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0">
            <a:off x="16369890" y="923175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19" id="19"/>
          <p:cNvGrpSpPr/>
          <p:nvPr/>
        </p:nvGrpSpPr>
        <p:grpSpPr>
          <a:xfrm rot="0">
            <a:off x="15763690" y="8673158"/>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1" id="21"/>
          <p:cNvGrpSpPr/>
          <p:nvPr/>
        </p:nvGrpSpPr>
        <p:grpSpPr>
          <a:xfrm rot="0">
            <a:off x="1426200" y="6787350"/>
            <a:ext cx="9459000" cy="876000"/>
            <a:chOff x="0" y="0"/>
            <a:chExt cx="12612000" cy="1168000"/>
          </a:xfrm>
        </p:grpSpPr>
        <p:sp>
          <p:nvSpPr>
            <p:cNvPr name="Freeform 22" id="22"/>
            <p:cNvSpPr/>
            <p:nvPr/>
          </p:nvSpPr>
          <p:spPr>
            <a:xfrm flipH="false" flipV="false" rot="0">
              <a:off x="0" y="0"/>
              <a:ext cx="12611862" cy="1168019"/>
            </a:xfrm>
            <a:custGeom>
              <a:avLst/>
              <a:gdLst/>
              <a:ahLst/>
              <a:cxnLst/>
              <a:rect r="r" b="b" t="t" l="l"/>
              <a:pathLst>
                <a:path h="1168019" w="12611862">
                  <a:moveTo>
                    <a:pt x="0" y="583946"/>
                  </a:moveTo>
                  <a:cubicBezTo>
                    <a:pt x="0" y="261493"/>
                    <a:pt x="261493" y="0"/>
                    <a:pt x="583946" y="0"/>
                  </a:cubicBezTo>
                  <a:lnTo>
                    <a:pt x="12027915" y="0"/>
                  </a:lnTo>
                  <a:cubicBezTo>
                    <a:pt x="12350496" y="0"/>
                    <a:pt x="12611862" y="261493"/>
                    <a:pt x="12611862" y="583946"/>
                  </a:cubicBezTo>
                  <a:cubicBezTo>
                    <a:pt x="12611862" y="906399"/>
                    <a:pt x="12350369" y="1167892"/>
                    <a:pt x="12027915" y="1167892"/>
                  </a:cubicBezTo>
                  <a:lnTo>
                    <a:pt x="583946" y="1167892"/>
                  </a:lnTo>
                  <a:cubicBezTo>
                    <a:pt x="261493" y="1168019"/>
                    <a:pt x="0" y="906526"/>
                    <a:pt x="0" y="583946"/>
                  </a:cubicBezTo>
                  <a:close/>
                </a:path>
              </a:pathLst>
            </a:custGeom>
            <a:gradFill rotWithShape="true">
              <a:gsLst>
                <a:gs pos="0">
                  <a:srgbClr val="151B46">
                    <a:alpha val="100000"/>
                  </a:srgbClr>
                </a:gs>
                <a:gs pos="100000">
                  <a:srgbClr val="8FFFFF">
                    <a:alpha val="100000"/>
                  </a:srgbClr>
                </a:gs>
              </a:gsLst>
              <a:lin ang="1189947"/>
            </a:gradFill>
          </p:spPr>
        </p:sp>
      </p:grpSp>
      <p:sp>
        <p:nvSpPr>
          <p:cNvPr name="TextBox 23" id="23"/>
          <p:cNvSpPr txBox="true"/>
          <p:nvPr/>
        </p:nvSpPr>
        <p:spPr>
          <a:xfrm rot="0">
            <a:off x="1210221" y="4408116"/>
            <a:ext cx="16548169" cy="2495550"/>
          </a:xfrm>
          <a:prstGeom prst="rect">
            <a:avLst/>
          </a:prstGeom>
        </p:spPr>
        <p:txBody>
          <a:bodyPr anchor="t" rtlCol="false" tIns="0" lIns="0" bIns="0" rIns="0">
            <a:spAutoFit/>
          </a:bodyPr>
          <a:lstStyle/>
          <a:p>
            <a:pPr algn="l">
              <a:lnSpc>
                <a:spcPts val="19200"/>
              </a:lnSpc>
            </a:pPr>
            <a:r>
              <a:rPr lang="en-US" sz="16000">
                <a:solidFill>
                  <a:srgbClr val="8FFFFF"/>
                </a:solidFill>
                <a:latin typeface="Arimo Bold"/>
              </a:rPr>
              <a:t>Installing</a:t>
            </a:r>
          </a:p>
        </p:txBody>
      </p:sp>
      <p:sp>
        <p:nvSpPr>
          <p:cNvPr name="TextBox 24" id="24"/>
          <p:cNvSpPr txBox="true"/>
          <p:nvPr/>
        </p:nvSpPr>
        <p:spPr>
          <a:xfrm rot="0">
            <a:off x="1820475" y="2609537"/>
            <a:ext cx="4077750" cy="2495550"/>
          </a:xfrm>
          <a:prstGeom prst="rect">
            <a:avLst/>
          </a:prstGeom>
        </p:spPr>
        <p:txBody>
          <a:bodyPr anchor="t" rtlCol="false" tIns="0" lIns="0" bIns="0" rIns="0">
            <a:spAutoFit/>
          </a:bodyPr>
          <a:lstStyle/>
          <a:p>
            <a:pPr algn="l">
              <a:lnSpc>
                <a:spcPts val="19200"/>
              </a:lnSpc>
            </a:pPr>
            <a:r>
              <a:rPr lang="en-US" sz="16000">
                <a:solidFill>
                  <a:srgbClr val="8FFFFF"/>
                </a:solidFill>
                <a:latin typeface="Arimo Bold"/>
              </a:rPr>
              <a:t>07</a:t>
            </a:r>
          </a:p>
        </p:txBody>
      </p:sp>
      <p:sp>
        <p:nvSpPr>
          <p:cNvPr name="Freeform 25" id="25"/>
          <p:cNvSpPr/>
          <p:nvPr/>
        </p:nvSpPr>
        <p:spPr>
          <a:xfrm flipH="false" flipV="false" rot="0">
            <a:off x="15344404" y="72103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5397162" y="8445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1553634" y="266513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10589802" y="87674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9" id="29"/>
          <p:cNvSpPr/>
          <p:nvPr/>
        </p:nvSpPr>
        <p:spPr>
          <a:xfrm flipH="false" flipV="false" rot="0">
            <a:off x="5243878" y="1348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0" id="30"/>
          <p:cNvSpPr/>
          <p:nvPr/>
        </p:nvSpPr>
        <p:spPr>
          <a:xfrm flipH="false" flipV="false" rot="0">
            <a:off x="15325334" y="3788408"/>
            <a:ext cx="3684132" cy="631386"/>
          </a:xfrm>
          <a:custGeom>
            <a:avLst/>
            <a:gdLst/>
            <a:ahLst/>
            <a:cxnLst/>
            <a:rect r="r" b="b" t="t" l="l"/>
            <a:pathLst>
              <a:path h="631386" w="3684132">
                <a:moveTo>
                  <a:pt x="0" y="0"/>
                </a:moveTo>
                <a:lnTo>
                  <a:pt x="3684132" y="0"/>
                </a:lnTo>
                <a:lnTo>
                  <a:pt x="3684132" y="631386"/>
                </a:lnTo>
                <a:lnTo>
                  <a:pt x="0" y="63138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1" id="31"/>
          <p:cNvSpPr/>
          <p:nvPr/>
        </p:nvSpPr>
        <p:spPr>
          <a:xfrm flipH="false" flipV="false" rot="0">
            <a:off x="7145912" y="35235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2321398" y="6870314"/>
            <a:ext cx="6923084" cy="613409"/>
          </a:xfrm>
          <a:prstGeom prst="rect">
            <a:avLst/>
          </a:prstGeom>
        </p:spPr>
        <p:txBody>
          <a:bodyPr anchor="t" rtlCol="false" tIns="0" lIns="0" bIns="0" rIns="0">
            <a:spAutoFit/>
          </a:bodyPr>
          <a:lstStyle/>
          <a:p>
            <a:pPr marL="0" indent="0" lvl="0">
              <a:lnSpc>
                <a:spcPts val="5040"/>
              </a:lnSpc>
              <a:spcBef>
                <a:spcPct val="0"/>
              </a:spcBef>
            </a:pPr>
            <a:r>
              <a:rPr lang="en-US" sz="3600">
                <a:solidFill>
                  <a:srgbClr val="FFFFFF"/>
                </a:solidFill>
                <a:latin typeface="Open Sans Bold"/>
              </a:rPr>
              <a:t>External</a:t>
            </a:r>
            <a:r>
              <a:rPr lang="en-US" sz="3600" strike="noStrike" u="none">
                <a:solidFill>
                  <a:srgbClr val="FFFFFF"/>
                </a:solidFill>
                <a:latin typeface="Open Sans Bold"/>
              </a:rPr>
              <a:t> “.Deb“ packages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25784" y="9615032"/>
            <a:ext cx="3096000" cy="136200"/>
          </a:xfrm>
          <a:custGeom>
            <a:avLst/>
            <a:gdLst/>
            <a:ahLst/>
            <a:cxnLst/>
            <a:rect r="r" b="b" t="t" l="l"/>
            <a:pathLst>
              <a:path h="136200" w="3096000">
                <a:moveTo>
                  <a:pt x="0" y="0"/>
                </a:moveTo>
                <a:lnTo>
                  <a:pt x="3096000" y="0"/>
                </a:lnTo>
                <a:lnTo>
                  <a:pt x="3096000" y="136200"/>
                </a:lnTo>
                <a:lnTo>
                  <a:pt x="0" y="136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309676" y="990317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0968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28296" y="5418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5400000">
            <a:off x="16396178" y="8205502"/>
            <a:ext cx="1173600" cy="2568850"/>
            <a:chOff x="0" y="0"/>
            <a:chExt cx="1564800" cy="3425133"/>
          </a:xfrm>
        </p:grpSpPr>
        <p:sp>
          <p:nvSpPr>
            <p:cNvPr name="Freeform 11" id="11"/>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12" id="12"/>
          <p:cNvSpPr/>
          <p:nvPr/>
        </p:nvSpPr>
        <p:spPr>
          <a:xfrm flipH="false" flipV="false" rot="0">
            <a:off x="16500898" y="9247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3" id="13"/>
          <p:cNvGrpSpPr/>
          <p:nvPr/>
        </p:nvGrpSpPr>
        <p:grpSpPr>
          <a:xfrm rot="0">
            <a:off x="9483876" y="7341250"/>
            <a:ext cx="4720800" cy="799800"/>
            <a:chOff x="0" y="0"/>
            <a:chExt cx="6294400" cy="1066400"/>
          </a:xfrm>
        </p:grpSpPr>
        <p:sp>
          <p:nvSpPr>
            <p:cNvPr name="Freeform 14" id="14"/>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grpSp>
        <p:nvGrpSpPr>
          <p:cNvPr name="Group 15" id="15"/>
          <p:cNvGrpSpPr/>
          <p:nvPr/>
        </p:nvGrpSpPr>
        <p:grpSpPr>
          <a:xfrm rot="0">
            <a:off x="2792200" y="7341250"/>
            <a:ext cx="4720800" cy="799800"/>
            <a:chOff x="0" y="0"/>
            <a:chExt cx="6294400" cy="1066400"/>
          </a:xfrm>
        </p:grpSpPr>
        <p:sp>
          <p:nvSpPr>
            <p:cNvPr name="Freeform 16" id="16"/>
            <p:cNvSpPr/>
            <p:nvPr/>
          </p:nvSpPr>
          <p:spPr>
            <a:xfrm flipH="false" flipV="false" rot="0">
              <a:off x="0" y="0"/>
              <a:ext cx="6294374" cy="1066419"/>
            </a:xfrm>
            <a:custGeom>
              <a:avLst/>
              <a:gdLst/>
              <a:ahLst/>
              <a:cxnLst/>
              <a:rect r="r" b="b" t="t" l="l"/>
              <a:pathLst>
                <a:path h="1066419" w="6294374">
                  <a:moveTo>
                    <a:pt x="0" y="533146"/>
                  </a:moveTo>
                  <a:cubicBezTo>
                    <a:pt x="0" y="238760"/>
                    <a:pt x="238760" y="0"/>
                    <a:pt x="533146" y="0"/>
                  </a:cubicBezTo>
                  <a:lnTo>
                    <a:pt x="5761228" y="0"/>
                  </a:lnTo>
                  <a:cubicBezTo>
                    <a:pt x="6055741" y="0"/>
                    <a:pt x="6294374" y="238760"/>
                    <a:pt x="6294374" y="533146"/>
                  </a:cubicBezTo>
                  <a:cubicBezTo>
                    <a:pt x="6294374" y="827532"/>
                    <a:pt x="6055614" y="1066292"/>
                    <a:pt x="5761228" y="1066292"/>
                  </a:cubicBezTo>
                  <a:lnTo>
                    <a:pt x="533146" y="1066292"/>
                  </a:lnTo>
                  <a:cubicBezTo>
                    <a:pt x="238760" y="1066419"/>
                    <a:pt x="0" y="827659"/>
                    <a:pt x="0" y="533146"/>
                  </a:cubicBezTo>
                  <a:close/>
                </a:path>
              </a:pathLst>
            </a:custGeom>
            <a:gradFill rotWithShape="true">
              <a:gsLst>
                <a:gs pos="0">
                  <a:srgbClr val="151B46">
                    <a:alpha val="100000"/>
                  </a:srgbClr>
                </a:gs>
                <a:gs pos="100000">
                  <a:srgbClr val="8FFFFF">
                    <a:alpha val="100000"/>
                  </a:srgbClr>
                </a:gs>
              </a:gsLst>
              <a:lin ang="1093570"/>
            </a:gradFill>
          </p:spPr>
        </p:sp>
      </p:grpSp>
      <p:sp>
        <p:nvSpPr>
          <p:cNvPr name="TextBox 17" id="17"/>
          <p:cNvSpPr txBox="true"/>
          <p:nvPr/>
        </p:nvSpPr>
        <p:spPr>
          <a:xfrm rot="0">
            <a:off x="1517625" y="1141650"/>
            <a:ext cx="15252750" cy="9911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Contoh Penggunaan</a:t>
            </a:r>
          </a:p>
        </p:txBody>
      </p:sp>
      <p:sp>
        <p:nvSpPr>
          <p:cNvPr name="TextBox 18" id="18"/>
          <p:cNvSpPr txBox="true"/>
          <p:nvPr/>
        </p:nvSpPr>
        <p:spPr>
          <a:xfrm rot="0">
            <a:off x="2622025" y="753010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Command</a:t>
            </a:r>
          </a:p>
        </p:txBody>
      </p:sp>
      <p:sp>
        <p:nvSpPr>
          <p:cNvPr name="TextBox 19" id="19"/>
          <p:cNvSpPr txBox="true"/>
          <p:nvPr/>
        </p:nvSpPr>
        <p:spPr>
          <a:xfrm rot="0">
            <a:off x="9313701" y="7530100"/>
            <a:ext cx="5061150" cy="393525"/>
          </a:xfrm>
          <a:prstGeom prst="rect">
            <a:avLst/>
          </a:prstGeom>
        </p:spPr>
        <p:txBody>
          <a:bodyPr anchor="t" rtlCol="false" tIns="0" lIns="0" bIns="0" rIns="0">
            <a:spAutoFit/>
          </a:bodyPr>
          <a:lstStyle/>
          <a:p>
            <a:pPr algn="ctr">
              <a:lnSpc>
                <a:spcPts val="4320"/>
              </a:lnSpc>
            </a:pPr>
            <a:r>
              <a:rPr lang="en-US" sz="3600">
                <a:solidFill>
                  <a:srgbClr val="FFFFFF"/>
                </a:solidFill>
                <a:latin typeface="Arimo Bold"/>
              </a:rPr>
              <a:t>Isi sources.list</a:t>
            </a:r>
          </a:p>
        </p:txBody>
      </p:sp>
      <p:grpSp>
        <p:nvGrpSpPr>
          <p:cNvPr name="Group 20" id="20"/>
          <p:cNvGrpSpPr/>
          <p:nvPr/>
        </p:nvGrpSpPr>
        <p:grpSpPr>
          <a:xfrm rot="-10800000">
            <a:off x="15618364" y="3460058"/>
            <a:ext cx="3989400" cy="136200"/>
            <a:chOff x="0" y="0"/>
            <a:chExt cx="5319200" cy="181600"/>
          </a:xfrm>
        </p:grpSpPr>
        <p:sp>
          <p:nvSpPr>
            <p:cNvPr name="Freeform 21" id="21"/>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22" id="22"/>
          <p:cNvGrpSpPr/>
          <p:nvPr/>
        </p:nvGrpSpPr>
        <p:grpSpPr>
          <a:xfrm rot="-10800000">
            <a:off x="16130950" y="3780150"/>
            <a:ext cx="3989400" cy="136200"/>
            <a:chOff x="0" y="0"/>
            <a:chExt cx="5319200" cy="181600"/>
          </a:xfrm>
        </p:grpSpPr>
        <p:sp>
          <p:nvSpPr>
            <p:cNvPr name="Freeform 23" id="23"/>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24" id="24"/>
          <p:cNvGrpSpPr/>
          <p:nvPr/>
        </p:nvGrpSpPr>
        <p:grpSpPr>
          <a:xfrm rot="-10800000">
            <a:off x="-1729624" y="8518578"/>
            <a:ext cx="3989400" cy="136200"/>
            <a:chOff x="0" y="0"/>
            <a:chExt cx="5319200" cy="181600"/>
          </a:xfrm>
        </p:grpSpPr>
        <p:sp>
          <p:nvSpPr>
            <p:cNvPr name="Freeform 25" id="25"/>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sp>
        <p:nvSpPr>
          <p:cNvPr name="Freeform 26" id="26"/>
          <p:cNvSpPr/>
          <p:nvPr/>
        </p:nvSpPr>
        <p:spPr>
          <a:xfrm flipH="false" flipV="false" rot="0">
            <a:off x="2055550" y="2544826"/>
            <a:ext cx="6360842" cy="4601800"/>
          </a:xfrm>
          <a:custGeom>
            <a:avLst/>
            <a:gdLst/>
            <a:ahLst/>
            <a:cxnLst/>
            <a:rect r="r" b="b" t="t" l="l"/>
            <a:pathLst>
              <a:path h="4601800" w="6360842">
                <a:moveTo>
                  <a:pt x="0" y="0"/>
                </a:moveTo>
                <a:lnTo>
                  <a:pt x="6360842" y="0"/>
                </a:lnTo>
                <a:lnTo>
                  <a:pt x="6360842" y="4601800"/>
                </a:lnTo>
                <a:lnTo>
                  <a:pt x="0" y="4601800"/>
                </a:lnTo>
                <a:lnTo>
                  <a:pt x="0" y="0"/>
                </a:lnTo>
                <a:close/>
              </a:path>
            </a:pathLst>
          </a:custGeom>
          <a:blipFill>
            <a:blip r:embed="rId18"/>
            <a:stretch>
              <a:fillRect l="0" t="0" r="0" b="0"/>
            </a:stretch>
          </a:blipFill>
        </p:spPr>
      </p:sp>
      <p:sp>
        <p:nvSpPr>
          <p:cNvPr name="Freeform 27" id="27"/>
          <p:cNvSpPr/>
          <p:nvPr/>
        </p:nvSpPr>
        <p:spPr>
          <a:xfrm flipH="false" flipV="false" rot="0">
            <a:off x="8721190" y="2529000"/>
            <a:ext cx="6246150" cy="4633448"/>
          </a:xfrm>
          <a:custGeom>
            <a:avLst/>
            <a:gdLst/>
            <a:ahLst/>
            <a:cxnLst/>
            <a:rect r="r" b="b" t="t" l="l"/>
            <a:pathLst>
              <a:path h="4633448" w="6246150">
                <a:moveTo>
                  <a:pt x="0" y="0"/>
                </a:moveTo>
                <a:lnTo>
                  <a:pt x="6246150" y="0"/>
                </a:lnTo>
                <a:lnTo>
                  <a:pt x="6246150" y="4633448"/>
                </a:lnTo>
                <a:lnTo>
                  <a:pt x="0" y="4633448"/>
                </a:lnTo>
                <a:lnTo>
                  <a:pt x="0" y="0"/>
                </a:lnTo>
                <a:close/>
              </a:path>
            </a:pathLst>
          </a:custGeom>
          <a:blipFill>
            <a:blip r:embed="rId19"/>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97366" y="5685758"/>
            <a:ext cx="5679060" cy="3572542"/>
          </a:xfrm>
          <a:custGeom>
            <a:avLst/>
            <a:gdLst/>
            <a:ahLst/>
            <a:cxnLst/>
            <a:rect r="r" b="b" t="t" l="l"/>
            <a:pathLst>
              <a:path h="3572542" w="5679060">
                <a:moveTo>
                  <a:pt x="0" y="0"/>
                </a:moveTo>
                <a:lnTo>
                  <a:pt x="5679060" y="0"/>
                </a:lnTo>
                <a:lnTo>
                  <a:pt x="5679060" y="3572542"/>
                </a:lnTo>
                <a:lnTo>
                  <a:pt x="0" y="3572542"/>
                </a:lnTo>
                <a:lnTo>
                  <a:pt x="0" y="0"/>
                </a:lnTo>
                <a:close/>
              </a:path>
            </a:pathLst>
          </a:custGeom>
          <a:blipFill>
            <a:blip r:embed="rId6"/>
            <a:stretch>
              <a:fillRect l="0" t="0" r="0" b="0"/>
            </a:stretch>
          </a:blipFill>
        </p:spPr>
      </p:sp>
      <p:sp>
        <p:nvSpPr>
          <p:cNvPr name="Freeform 5" id="5"/>
          <p:cNvSpPr/>
          <p:nvPr/>
        </p:nvSpPr>
        <p:spPr>
          <a:xfrm flipH="false" flipV="false" rot="0">
            <a:off x="8428152" y="5685758"/>
            <a:ext cx="7121236" cy="2334498"/>
          </a:xfrm>
          <a:custGeom>
            <a:avLst/>
            <a:gdLst/>
            <a:ahLst/>
            <a:cxnLst/>
            <a:rect r="r" b="b" t="t" l="l"/>
            <a:pathLst>
              <a:path h="2334498" w="7121236">
                <a:moveTo>
                  <a:pt x="0" y="0"/>
                </a:moveTo>
                <a:lnTo>
                  <a:pt x="7121236" y="0"/>
                </a:lnTo>
                <a:lnTo>
                  <a:pt x="7121236" y="2334498"/>
                </a:lnTo>
                <a:lnTo>
                  <a:pt x="0" y="2334498"/>
                </a:lnTo>
                <a:lnTo>
                  <a:pt x="0" y="0"/>
                </a:lnTo>
                <a:close/>
              </a:path>
            </a:pathLst>
          </a:custGeom>
          <a:blipFill>
            <a:blip r:embed="rId7"/>
            <a:stretch>
              <a:fillRect l="0" t="0" r="-43518" b="0"/>
            </a:stretch>
          </a:blipFill>
        </p:spPr>
      </p:sp>
      <p:sp>
        <p:nvSpPr>
          <p:cNvPr name="TextBox 6" id="6"/>
          <p:cNvSpPr txBox="true"/>
          <p:nvPr/>
        </p:nvSpPr>
        <p:spPr>
          <a:xfrm rot="0">
            <a:off x="1571959" y="1059736"/>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Instalation in graphic mode with GDE</a:t>
            </a:r>
          </a:p>
        </p:txBody>
      </p:sp>
      <p:sp>
        <p:nvSpPr>
          <p:cNvPr name="TextBox 7" id="7"/>
          <p:cNvSpPr txBox="true"/>
          <p:nvPr/>
        </p:nvSpPr>
        <p:spPr>
          <a:xfrm rot="0">
            <a:off x="1571959" y="2008041"/>
            <a:ext cx="13712387" cy="1746249"/>
          </a:xfrm>
          <a:prstGeom prst="rect">
            <a:avLst/>
          </a:prstGeom>
        </p:spPr>
        <p:txBody>
          <a:bodyPr anchor="t" rtlCol="false" tIns="0" lIns="0" bIns="0" rIns="0">
            <a:spAutoFit/>
          </a:bodyPr>
          <a:lstStyle/>
          <a:p>
            <a:pPr marL="0" indent="0" lvl="0">
              <a:lnSpc>
                <a:spcPts val="3500"/>
              </a:lnSpc>
              <a:spcBef>
                <a:spcPct val="0"/>
              </a:spcBef>
            </a:pPr>
            <a:r>
              <a:rPr lang="en-US" sz="2500">
                <a:solidFill>
                  <a:srgbClr val="FFFFFF"/>
                </a:solidFill>
                <a:latin typeface="Open Sans"/>
              </a:rPr>
              <a:t>GDebi adalah utilitas grafis yang memungkinkan instalasi paket eksternal dengan format ".deb", sambil mengelola dependensinya. Untuk menginstalnya, cari "gdebi" di manajer paket seperti Synaptic, Discover, Software atau lebih mudahnya lagi dari terminal dalam mode administrator dengan menggunakan perintah "su"</a:t>
            </a:r>
          </a:p>
        </p:txBody>
      </p:sp>
      <p:sp>
        <p:nvSpPr>
          <p:cNvPr name="TextBox 8" id="8"/>
          <p:cNvSpPr txBox="true"/>
          <p:nvPr/>
        </p:nvSpPr>
        <p:spPr>
          <a:xfrm rot="0">
            <a:off x="1325991" y="4273551"/>
            <a:ext cx="6621810" cy="1308099"/>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FFFFFF"/>
                </a:solidFill>
                <a:latin typeface="Open Sans"/>
              </a:rPr>
              <a:t>Setelah terdownload klik kanan dan select open with gedbi</a:t>
            </a:r>
          </a:p>
          <a:p>
            <a:pPr>
              <a:lnSpc>
                <a:spcPts val="3500"/>
              </a:lnSpc>
              <a:spcBef>
                <a:spcPct val="0"/>
              </a:spcBef>
            </a:pPr>
          </a:p>
        </p:txBody>
      </p:sp>
      <p:sp>
        <p:nvSpPr>
          <p:cNvPr name="TextBox 9" id="9"/>
          <p:cNvSpPr txBox="true"/>
          <p:nvPr/>
        </p:nvSpPr>
        <p:spPr>
          <a:xfrm rot="0">
            <a:off x="8428152" y="4273551"/>
            <a:ext cx="6621810" cy="1308099"/>
          </a:xfrm>
          <a:prstGeom prst="rect">
            <a:avLst/>
          </a:prstGeom>
        </p:spPr>
        <p:txBody>
          <a:bodyPr anchor="t" rtlCol="false" tIns="0" lIns="0" bIns="0" rIns="0">
            <a:spAutoFit/>
          </a:bodyPr>
          <a:lstStyle/>
          <a:p>
            <a:pPr>
              <a:lnSpc>
                <a:spcPts val="3500"/>
              </a:lnSpc>
            </a:pPr>
            <a:r>
              <a:rPr lang="en-US" sz="2500">
                <a:solidFill>
                  <a:srgbClr val="FFFFFF"/>
                </a:solidFill>
                <a:latin typeface="Open Sans"/>
              </a:rPr>
              <a:t>2. dalam menu dalam, klik file lalu open dan enter path .deb file</a:t>
            </a:r>
          </a:p>
          <a:p>
            <a:pPr>
              <a:lnSpc>
                <a:spcPts val="3500"/>
              </a:lnSpc>
              <a:spcBef>
                <a:spcPct val="0"/>
              </a:spcBef>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1959" y="2997087"/>
            <a:ext cx="7177219" cy="3362917"/>
          </a:xfrm>
          <a:custGeom>
            <a:avLst/>
            <a:gdLst/>
            <a:ahLst/>
            <a:cxnLst/>
            <a:rect r="r" b="b" t="t" l="l"/>
            <a:pathLst>
              <a:path h="3362917" w="7177219">
                <a:moveTo>
                  <a:pt x="0" y="0"/>
                </a:moveTo>
                <a:lnTo>
                  <a:pt x="7177219" y="0"/>
                </a:lnTo>
                <a:lnTo>
                  <a:pt x="7177219" y="3362917"/>
                </a:lnTo>
                <a:lnTo>
                  <a:pt x="0" y="3362917"/>
                </a:lnTo>
                <a:lnTo>
                  <a:pt x="0" y="0"/>
                </a:lnTo>
                <a:close/>
              </a:path>
            </a:pathLst>
          </a:custGeom>
          <a:blipFill>
            <a:blip r:embed="rId6"/>
            <a:stretch>
              <a:fillRect l="0" t="0" r="-14468" b="0"/>
            </a:stretch>
          </a:blipFill>
        </p:spPr>
      </p:sp>
      <p:sp>
        <p:nvSpPr>
          <p:cNvPr name="Freeform 5" id="5"/>
          <p:cNvSpPr/>
          <p:nvPr/>
        </p:nvSpPr>
        <p:spPr>
          <a:xfrm flipH="false" flipV="false" rot="0">
            <a:off x="9121415" y="3130650"/>
            <a:ext cx="8356587" cy="3178991"/>
          </a:xfrm>
          <a:custGeom>
            <a:avLst/>
            <a:gdLst/>
            <a:ahLst/>
            <a:cxnLst/>
            <a:rect r="r" b="b" t="t" l="l"/>
            <a:pathLst>
              <a:path h="3178991" w="8356587">
                <a:moveTo>
                  <a:pt x="0" y="0"/>
                </a:moveTo>
                <a:lnTo>
                  <a:pt x="8356587" y="0"/>
                </a:lnTo>
                <a:lnTo>
                  <a:pt x="8356587" y="3178990"/>
                </a:lnTo>
                <a:lnTo>
                  <a:pt x="0" y="3178990"/>
                </a:lnTo>
                <a:lnTo>
                  <a:pt x="0" y="0"/>
                </a:lnTo>
                <a:close/>
              </a:path>
            </a:pathLst>
          </a:custGeom>
          <a:blipFill>
            <a:blip r:embed="rId7"/>
            <a:stretch>
              <a:fillRect l="0" t="0" r="0" b="0"/>
            </a:stretch>
          </a:blipFill>
        </p:spPr>
      </p:sp>
      <p:sp>
        <p:nvSpPr>
          <p:cNvPr name="Freeform 6" id="6"/>
          <p:cNvSpPr/>
          <p:nvPr/>
        </p:nvSpPr>
        <p:spPr>
          <a:xfrm flipH="false" flipV="false" rot="0">
            <a:off x="1571959" y="7278265"/>
            <a:ext cx="7572041" cy="2367971"/>
          </a:xfrm>
          <a:custGeom>
            <a:avLst/>
            <a:gdLst/>
            <a:ahLst/>
            <a:cxnLst/>
            <a:rect r="r" b="b" t="t" l="l"/>
            <a:pathLst>
              <a:path h="2367971" w="7572041">
                <a:moveTo>
                  <a:pt x="0" y="0"/>
                </a:moveTo>
                <a:lnTo>
                  <a:pt x="7572041" y="0"/>
                </a:lnTo>
                <a:lnTo>
                  <a:pt x="7572041" y="2367971"/>
                </a:lnTo>
                <a:lnTo>
                  <a:pt x="0" y="2367971"/>
                </a:lnTo>
                <a:lnTo>
                  <a:pt x="0" y="0"/>
                </a:lnTo>
                <a:close/>
              </a:path>
            </a:pathLst>
          </a:custGeom>
          <a:blipFill>
            <a:blip r:embed="rId8"/>
            <a:stretch>
              <a:fillRect l="0" t="0" r="-28554" b="0"/>
            </a:stretch>
          </a:blipFill>
        </p:spPr>
      </p:sp>
      <p:sp>
        <p:nvSpPr>
          <p:cNvPr name="TextBox 7" id="7"/>
          <p:cNvSpPr txBox="true"/>
          <p:nvPr/>
        </p:nvSpPr>
        <p:spPr>
          <a:xfrm rot="0">
            <a:off x="1571959" y="1059736"/>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Instalation in graphic mode with GDE</a:t>
            </a:r>
          </a:p>
        </p:txBody>
      </p:sp>
      <p:sp>
        <p:nvSpPr>
          <p:cNvPr name="TextBox 8" id="8"/>
          <p:cNvSpPr txBox="true"/>
          <p:nvPr/>
        </p:nvSpPr>
        <p:spPr>
          <a:xfrm rot="0">
            <a:off x="1325991" y="2408107"/>
            <a:ext cx="6621810" cy="869949"/>
          </a:xfrm>
          <a:prstGeom prst="rect">
            <a:avLst/>
          </a:prstGeom>
        </p:spPr>
        <p:txBody>
          <a:bodyPr anchor="t" rtlCol="false" tIns="0" lIns="0" bIns="0" rIns="0">
            <a:spAutoFit/>
          </a:bodyPr>
          <a:lstStyle/>
          <a:p>
            <a:pPr>
              <a:lnSpc>
                <a:spcPts val="3500"/>
              </a:lnSpc>
            </a:pPr>
            <a:r>
              <a:rPr lang="en-US" sz="2500">
                <a:solidFill>
                  <a:srgbClr val="FFFFFF"/>
                </a:solidFill>
                <a:latin typeface="Open Sans"/>
              </a:rPr>
              <a:t>5. Lalu install package</a:t>
            </a:r>
          </a:p>
          <a:p>
            <a:pPr>
              <a:lnSpc>
                <a:spcPts val="3500"/>
              </a:lnSpc>
              <a:spcBef>
                <a:spcPct val="0"/>
              </a:spcBef>
            </a:pPr>
          </a:p>
        </p:txBody>
      </p:sp>
      <p:sp>
        <p:nvSpPr>
          <p:cNvPr name="TextBox 9" id="9"/>
          <p:cNvSpPr txBox="true"/>
          <p:nvPr/>
        </p:nvSpPr>
        <p:spPr>
          <a:xfrm rot="0">
            <a:off x="1325991" y="6684119"/>
            <a:ext cx="6621810" cy="431799"/>
          </a:xfrm>
          <a:prstGeom prst="rect">
            <a:avLst/>
          </a:prstGeom>
        </p:spPr>
        <p:txBody>
          <a:bodyPr anchor="t" rtlCol="false" tIns="0" lIns="0" bIns="0" rIns="0">
            <a:spAutoFit/>
          </a:bodyPr>
          <a:lstStyle/>
          <a:p>
            <a:pPr>
              <a:lnSpc>
                <a:spcPts val="3500"/>
              </a:lnSpc>
              <a:spcBef>
                <a:spcPct val="0"/>
              </a:spcBef>
            </a:pPr>
            <a:r>
              <a:rPr lang="en-US" sz="2500">
                <a:solidFill>
                  <a:srgbClr val="FFFFFF"/>
                </a:solidFill>
                <a:latin typeface="Open Sans"/>
              </a:rPr>
              <a:t>6. Untuk uninstall klik removal package</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428653" y="4485213"/>
            <a:ext cx="13222776" cy="4133850"/>
          </a:xfrm>
          <a:prstGeom prst="rect">
            <a:avLst/>
          </a:prstGeom>
        </p:spPr>
        <p:txBody>
          <a:bodyPr anchor="t" rtlCol="false" tIns="0" lIns="0" bIns="0" rIns="0">
            <a:spAutoFit/>
          </a:bodyPr>
          <a:lstStyle/>
          <a:p>
            <a:pPr>
              <a:lnSpc>
                <a:spcPts val="2760"/>
              </a:lnSpc>
              <a:spcBef>
                <a:spcPct val="0"/>
              </a:spcBef>
            </a:pPr>
            <a:r>
              <a:rPr lang="en-US" sz="2300">
                <a:solidFill>
                  <a:srgbClr val="FFFFFF"/>
                </a:solidFill>
                <a:latin typeface="Arimo Bold"/>
              </a:rPr>
              <a:t>untuk install external paket dengan </a:t>
            </a:r>
          </a:p>
          <a:p>
            <a:pPr>
              <a:lnSpc>
                <a:spcPts val="2760"/>
              </a:lnSpc>
              <a:spcBef>
                <a:spcPct val="0"/>
              </a:spcBef>
            </a:pPr>
          </a:p>
          <a:p>
            <a:pPr>
              <a:lnSpc>
                <a:spcPts val="2760"/>
              </a:lnSpc>
              <a:spcBef>
                <a:spcPct val="0"/>
              </a:spcBef>
            </a:pPr>
          </a:p>
          <a:p>
            <a:pPr>
              <a:lnSpc>
                <a:spcPts val="2760"/>
              </a:lnSpc>
              <a:spcBef>
                <a:spcPct val="0"/>
              </a:spcBef>
            </a:pPr>
            <a:r>
              <a:rPr lang="en-US" sz="2300">
                <a:solidFill>
                  <a:srgbClr val="FFFFFF"/>
                </a:solidFill>
                <a:latin typeface="Arimo Bold"/>
              </a:rPr>
              <a:t>Sebuah pesan kesalahan akan memberi tahu jika ada dependensi yang hilang. Kemudian cukup instalasikan dependensi tersebut dengan cara menggunakan apt:</a:t>
            </a:r>
          </a:p>
          <a:p>
            <a:pPr>
              <a:lnSpc>
                <a:spcPts val="2760"/>
              </a:lnSpc>
              <a:spcBef>
                <a:spcPct val="0"/>
              </a:spcBef>
            </a:pPr>
          </a:p>
          <a:p>
            <a:pPr>
              <a:lnSpc>
                <a:spcPts val="2760"/>
              </a:lnSpc>
              <a:spcBef>
                <a:spcPct val="0"/>
              </a:spcBef>
            </a:pPr>
          </a:p>
          <a:p>
            <a:pPr>
              <a:lnSpc>
                <a:spcPts val="2760"/>
              </a:lnSpc>
              <a:spcBef>
                <a:spcPct val="0"/>
              </a:spcBef>
            </a:pPr>
            <a:r>
              <a:rPr lang="en-US" sz="2300">
                <a:solidFill>
                  <a:srgbClr val="FFFFFF"/>
                </a:solidFill>
                <a:latin typeface="Arimo Bold"/>
              </a:rPr>
              <a:t>kemudian, jalankan ulang proses instalasi paket eksternal Anda.</a:t>
            </a:r>
          </a:p>
          <a:p>
            <a:pPr>
              <a:lnSpc>
                <a:spcPts val="2760"/>
              </a:lnSpc>
              <a:spcBef>
                <a:spcPct val="0"/>
              </a:spcBef>
            </a:pPr>
          </a:p>
          <a:p>
            <a:pPr>
              <a:lnSpc>
                <a:spcPts val="2760"/>
              </a:lnSpc>
              <a:spcBef>
                <a:spcPct val="0"/>
              </a:spcBef>
            </a:pPr>
          </a:p>
          <a:p>
            <a:pPr>
              <a:lnSpc>
                <a:spcPts val="2760"/>
              </a:lnSpc>
              <a:spcBef>
                <a:spcPct val="0"/>
              </a:spcBef>
            </a:pPr>
            <a:r>
              <a:rPr lang="en-US" sz="2300">
                <a:solidFill>
                  <a:srgbClr val="FFFFFF"/>
                </a:solidFill>
                <a:latin typeface="Arimo Bold"/>
              </a:rPr>
              <a:t>untuk menghapus external paket</a:t>
            </a:r>
          </a:p>
          <a:p>
            <a:pPr>
              <a:lnSpc>
                <a:spcPts val="2760"/>
              </a:lnSpc>
              <a:spcBef>
                <a:spcPct val="0"/>
              </a:spcBef>
            </a:pPr>
          </a:p>
        </p:txBody>
      </p:sp>
      <p:sp>
        <p:nvSpPr>
          <p:cNvPr name="Freeform 5" id="5"/>
          <p:cNvSpPr/>
          <p:nvPr/>
        </p:nvSpPr>
        <p:spPr>
          <a:xfrm flipH="false" flipV="false" rot="0">
            <a:off x="1428653" y="4842318"/>
            <a:ext cx="4324133" cy="516322"/>
          </a:xfrm>
          <a:custGeom>
            <a:avLst/>
            <a:gdLst/>
            <a:ahLst/>
            <a:cxnLst/>
            <a:rect r="r" b="b" t="t" l="l"/>
            <a:pathLst>
              <a:path h="516322" w="4324133">
                <a:moveTo>
                  <a:pt x="0" y="0"/>
                </a:moveTo>
                <a:lnTo>
                  <a:pt x="4324133" y="0"/>
                </a:lnTo>
                <a:lnTo>
                  <a:pt x="4324133" y="516323"/>
                </a:lnTo>
                <a:lnTo>
                  <a:pt x="0" y="516323"/>
                </a:lnTo>
                <a:lnTo>
                  <a:pt x="0" y="0"/>
                </a:lnTo>
                <a:close/>
              </a:path>
            </a:pathLst>
          </a:custGeom>
          <a:blipFill>
            <a:blip r:embed="rId6"/>
            <a:stretch>
              <a:fillRect l="0" t="0" r="-12516" b="0"/>
            </a:stretch>
          </a:blipFill>
        </p:spPr>
      </p:sp>
      <p:sp>
        <p:nvSpPr>
          <p:cNvPr name="Freeform 6" id="6"/>
          <p:cNvSpPr/>
          <p:nvPr/>
        </p:nvSpPr>
        <p:spPr>
          <a:xfrm flipH="false" flipV="false" rot="0">
            <a:off x="1428653" y="6295270"/>
            <a:ext cx="6439121" cy="532786"/>
          </a:xfrm>
          <a:custGeom>
            <a:avLst/>
            <a:gdLst/>
            <a:ahLst/>
            <a:cxnLst/>
            <a:rect r="r" b="b" t="t" l="l"/>
            <a:pathLst>
              <a:path h="532786" w="6439121">
                <a:moveTo>
                  <a:pt x="0" y="0"/>
                </a:moveTo>
                <a:lnTo>
                  <a:pt x="6439121" y="0"/>
                </a:lnTo>
                <a:lnTo>
                  <a:pt x="6439121" y="532786"/>
                </a:lnTo>
                <a:lnTo>
                  <a:pt x="0" y="532786"/>
                </a:lnTo>
                <a:lnTo>
                  <a:pt x="0" y="0"/>
                </a:lnTo>
                <a:close/>
              </a:path>
            </a:pathLst>
          </a:custGeom>
          <a:blipFill>
            <a:blip r:embed="rId7"/>
            <a:stretch>
              <a:fillRect l="0" t="0" r="-12102" b="0"/>
            </a:stretch>
          </a:blipFill>
        </p:spPr>
      </p:sp>
      <p:sp>
        <p:nvSpPr>
          <p:cNvPr name="Freeform 7" id="7"/>
          <p:cNvSpPr/>
          <p:nvPr/>
        </p:nvSpPr>
        <p:spPr>
          <a:xfrm flipH="false" flipV="false" rot="0">
            <a:off x="1469221" y="7332881"/>
            <a:ext cx="4242997" cy="518794"/>
          </a:xfrm>
          <a:custGeom>
            <a:avLst/>
            <a:gdLst/>
            <a:ahLst/>
            <a:cxnLst/>
            <a:rect r="r" b="b" t="t" l="l"/>
            <a:pathLst>
              <a:path h="518794" w="4242997">
                <a:moveTo>
                  <a:pt x="0" y="0"/>
                </a:moveTo>
                <a:lnTo>
                  <a:pt x="4242997" y="0"/>
                </a:lnTo>
                <a:lnTo>
                  <a:pt x="4242997" y="518794"/>
                </a:lnTo>
                <a:lnTo>
                  <a:pt x="0" y="518794"/>
                </a:lnTo>
                <a:lnTo>
                  <a:pt x="0" y="0"/>
                </a:lnTo>
                <a:close/>
              </a:path>
            </a:pathLst>
          </a:custGeom>
          <a:blipFill>
            <a:blip r:embed="rId8"/>
            <a:stretch>
              <a:fillRect l="0" t="0" r="0" b="0"/>
            </a:stretch>
          </a:blipFill>
        </p:spPr>
      </p:sp>
      <p:sp>
        <p:nvSpPr>
          <p:cNvPr name="Freeform 8" id="8"/>
          <p:cNvSpPr/>
          <p:nvPr/>
        </p:nvSpPr>
        <p:spPr>
          <a:xfrm flipH="false" flipV="false" rot="0">
            <a:off x="1428653" y="8356500"/>
            <a:ext cx="5412888" cy="544556"/>
          </a:xfrm>
          <a:custGeom>
            <a:avLst/>
            <a:gdLst/>
            <a:ahLst/>
            <a:cxnLst/>
            <a:rect r="r" b="b" t="t" l="l"/>
            <a:pathLst>
              <a:path h="544556" w="5412888">
                <a:moveTo>
                  <a:pt x="0" y="0"/>
                </a:moveTo>
                <a:lnTo>
                  <a:pt x="5412888" y="0"/>
                </a:lnTo>
                <a:lnTo>
                  <a:pt x="5412888" y="544556"/>
                </a:lnTo>
                <a:lnTo>
                  <a:pt x="0" y="544556"/>
                </a:lnTo>
                <a:lnTo>
                  <a:pt x="0" y="0"/>
                </a:lnTo>
                <a:close/>
              </a:path>
            </a:pathLst>
          </a:custGeom>
          <a:blipFill>
            <a:blip r:embed="rId9"/>
            <a:stretch>
              <a:fillRect l="0" t="0" r="0" b="0"/>
            </a:stretch>
          </a:blipFill>
        </p:spPr>
      </p:sp>
      <p:sp>
        <p:nvSpPr>
          <p:cNvPr name="TextBox 9" id="9"/>
          <p:cNvSpPr txBox="true"/>
          <p:nvPr/>
        </p:nvSpPr>
        <p:spPr>
          <a:xfrm rot="0">
            <a:off x="1571959" y="1059736"/>
            <a:ext cx="10216153" cy="647700"/>
          </a:xfrm>
          <a:prstGeom prst="rect">
            <a:avLst/>
          </a:prstGeom>
        </p:spPr>
        <p:txBody>
          <a:bodyPr anchor="t" rtlCol="false" tIns="0" lIns="0" bIns="0" rIns="0">
            <a:spAutoFit/>
          </a:bodyPr>
          <a:lstStyle/>
          <a:p>
            <a:pPr>
              <a:lnSpc>
                <a:spcPts val="4981"/>
              </a:lnSpc>
              <a:spcBef>
                <a:spcPct val="0"/>
              </a:spcBef>
            </a:pPr>
            <a:r>
              <a:rPr lang="en-US" sz="4151">
                <a:solidFill>
                  <a:srgbClr val="FFFFFF"/>
                </a:solidFill>
                <a:latin typeface="Arimo Bold"/>
              </a:rPr>
              <a:t>Instalation in terminal mode with dpkg</a:t>
            </a:r>
          </a:p>
        </p:txBody>
      </p:sp>
      <p:sp>
        <p:nvSpPr>
          <p:cNvPr name="TextBox 10" id="10"/>
          <p:cNvSpPr txBox="true"/>
          <p:nvPr/>
        </p:nvSpPr>
        <p:spPr>
          <a:xfrm rot="0">
            <a:off x="1571959" y="2153094"/>
            <a:ext cx="11979258" cy="2184399"/>
          </a:xfrm>
          <a:prstGeom prst="rect">
            <a:avLst/>
          </a:prstGeom>
        </p:spPr>
        <p:txBody>
          <a:bodyPr anchor="t" rtlCol="false" tIns="0" lIns="0" bIns="0" rIns="0">
            <a:spAutoFit/>
          </a:bodyPr>
          <a:lstStyle/>
          <a:p>
            <a:pPr>
              <a:lnSpc>
                <a:spcPts val="3500"/>
              </a:lnSpc>
              <a:spcBef>
                <a:spcPct val="0"/>
              </a:spcBef>
            </a:pPr>
            <a:r>
              <a:rPr lang="en-US" sz="2500">
                <a:solidFill>
                  <a:srgbClr val="FFFFFF"/>
                </a:solidFill>
                <a:latin typeface="Open Sans"/>
              </a:rPr>
              <a:t>Dpkg adalah utilitas perangkat lunak di Debian yang menangani paket, mirip dengan apt, tapi tidak mengurus dependensi. Artinya, jika Anda menggunakan dpkg untuk menginstal paket eksternal, Anda harus menginstal paket-paket "tergantung" satu per satu melalui terminal. Dpkg sudah terpasang secara default di Debian dan harus digunakan dalam mode administratif.</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8578" y="3677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5400000">
            <a:off x="697636" y="7812246"/>
            <a:ext cx="1173600" cy="2568850"/>
            <a:chOff x="0" y="0"/>
            <a:chExt cx="1564800" cy="3425133"/>
          </a:xfrm>
        </p:grpSpPr>
        <p:sp>
          <p:nvSpPr>
            <p:cNvPr name="Freeform 7" id="7"/>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grpSp>
        <p:nvGrpSpPr>
          <p:cNvPr name="Group 8" id="8"/>
          <p:cNvGrpSpPr/>
          <p:nvPr/>
        </p:nvGrpSpPr>
        <p:grpSpPr>
          <a:xfrm rot="5400000">
            <a:off x="-1124410" y="-679192"/>
            <a:ext cx="3989400" cy="136200"/>
            <a:chOff x="0" y="0"/>
            <a:chExt cx="5319200" cy="181600"/>
          </a:xfrm>
        </p:grpSpPr>
        <p:sp>
          <p:nvSpPr>
            <p:cNvPr name="Freeform 9" id="9"/>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0" id="10"/>
          <p:cNvGrpSpPr/>
          <p:nvPr/>
        </p:nvGrpSpPr>
        <p:grpSpPr>
          <a:xfrm rot="5400000">
            <a:off x="-565810" y="-72992"/>
            <a:ext cx="3989400" cy="136200"/>
            <a:chOff x="0" y="0"/>
            <a:chExt cx="5319200" cy="181600"/>
          </a:xfrm>
        </p:grpSpPr>
        <p:sp>
          <p:nvSpPr>
            <p:cNvPr name="Freeform 11" id="11"/>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2" id="12"/>
          <p:cNvGrpSpPr/>
          <p:nvPr/>
        </p:nvGrpSpPr>
        <p:grpSpPr>
          <a:xfrm rot="-10800000">
            <a:off x="5782940" y="9684458"/>
            <a:ext cx="3989400" cy="136200"/>
            <a:chOff x="0" y="0"/>
            <a:chExt cx="5319200" cy="181600"/>
          </a:xfrm>
        </p:grpSpPr>
        <p:sp>
          <p:nvSpPr>
            <p:cNvPr name="Freeform 13" id="13"/>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4" id="14"/>
          <p:cNvGrpSpPr/>
          <p:nvPr/>
        </p:nvGrpSpPr>
        <p:grpSpPr>
          <a:xfrm rot="0">
            <a:off x="17071150" y="-22"/>
            <a:ext cx="1173600" cy="2568850"/>
            <a:chOff x="0" y="0"/>
            <a:chExt cx="1564800" cy="3425133"/>
          </a:xfrm>
        </p:grpSpPr>
        <p:sp>
          <p:nvSpPr>
            <p:cNvPr name="Freeform 15" id="1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16" id="16"/>
          <p:cNvSpPr/>
          <p:nvPr/>
        </p:nvSpPr>
        <p:spPr>
          <a:xfrm flipH="false" flipV="false" rot="0">
            <a:off x="15776968" y="68242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254134" y="4343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93452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9" id="19"/>
          <p:cNvGrpSpPr/>
          <p:nvPr/>
        </p:nvGrpSpPr>
        <p:grpSpPr>
          <a:xfrm rot="0">
            <a:off x="16369890" y="9231758"/>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1" id="21"/>
          <p:cNvGrpSpPr/>
          <p:nvPr/>
        </p:nvGrpSpPr>
        <p:grpSpPr>
          <a:xfrm rot="0">
            <a:off x="15763690" y="867315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3" id="23"/>
          <p:cNvGrpSpPr/>
          <p:nvPr/>
        </p:nvGrpSpPr>
        <p:grpSpPr>
          <a:xfrm rot="0">
            <a:off x="1426200" y="6787350"/>
            <a:ext cx="9459000" cy="876000"/>
            <a:chOff x="0" y="0"/>
            <a:chExt cx="12612000" cy="1168000"/>
          </a:xfrm>
        </p:grpSpPr>
        <p:sp>
          <p:nvSpPr>
            <p:cNvPr name="Freeform 24" id="24"/>
            <p:cNvSpPr/>
            <p:nvPr/>
          </p:nvSpPr>
          <p:spPr>
            <a:xfrm flipH="false" flipV="false" rot="0">
              <a:off x="0" y="0"/>
              <a:ext cx="12611862" cy="1168019"/>
            </a:xfrm>
            <a:custGeom>
              <a:avLst/>
              <a:gdLst/>
              <a:ahLst/>
              <a:cxnLst/>
              <a:rect r="r" b="b" t="t" l="l"/>
              <a:pathLst>
                <a:path h="1168019" w="12611862">
                  <a:moveTo>
                    <a:pt x="0" y="583946"/>
                  </a:moveTo>
                  <a:cubicBezTo>
                    <a:pt x="0" y="261493"/>
                    <a:pt x="261493" y="0"/>
                    <a:pt x="583946" y="0"/>
                  </a:cubicBezTo>
                  <a:lnTo>
                    <a:pt x="12027915" y="0"/>
                  </a:lnTo>
                  <a:cubicBezTo>
                    <a:pt x="12350496" y="0"/>
                    <a:pt x="12611862" y="261493"/>
                    <a:pt x="12611862" y="583946"/>
                  </a:cubicBezTo>
                  <a:cubicBezTo>
                    <a:pt x="12611862" y="906399"/>
                    <a:pt x="12350369" y="1167892"/>
                    <a:pt x="12027915" y="1167892"/>
                  </a:cubicBezTo>
                  <a:lnTo>
                    <a:pt x="583946" y="1167892"/>
                  </a:lnTo>
                  <a:cubicBezTo>
                    <a:pt x="261493" y="1168019"/>
                    <a:pt x="0" y="906526"/>
                    <a:pt x="0" y="583946"/>
                  </a:cubicBezTo>
                  <a:close/>
                </a:path>
              </a:pathLst>
            </a:custGeom>
            <a:gradFill rotWithShape="true">
              <a:gsLst>
                <a:gs pos="0">
                  <a:srgbClr val="151B46">
                    <a:alpha val="100000"/>
                  </a:srgbClr>
                </a:gs>
                <a:gs pos="100000">
                  <a:srgbClr val="8FFFFF">
                    <a:alpha val="100000"/>
                  </a:srgbClr>
                </a:gs>
              </a:gsLst>
              <a:lin ang="1189947"/>
            </a:gradFill>
          </p:spPr>
        </p:sp>
      </p:grpSp>
      <p:sp>
        <p:nvSpPr>
          <p:cNvPr name="TextBox 25" id="25"/>
          <p:cNvSpPr txBox="true"/>
          <p:nvPr/>
        </p:nvSpPr>
        <p:spPr>
          <a:xfrm rot="0">
            <a:off x="1696581" y="4397279"/>
            <a:ext cx="16548169" cy="2495550"/>
          </a:xfrm>
          <a:prstGeom prst="rect">
            <a:avLst/>
          </a:prstGeom>
        </p:spPr>
        <p:txBody>
          <a:bodyPr anchor="t" rtlCol="false" tIns="0" lIns="0" bIns="0" rIns="0">
            <a:spAutoFit/>
          </a:bodyPr>
          <a:lstStyle/>
          <a:p>
            <a:pPr algn="l">
              <a:lnSpc>
                <a:spcPts val="19200"/>
              </a:lnSpc>
            </a:pPr>
            <a:r>
              <a:rPr lang="en-US" sz="16000">
                <a:solidFill>
                  <a:srgbClr val="8FFFFF"/>
                </a:solidFill>
                <a:latin typeface="Arimo Bold"/>
              </a:rPr>
              <a:t>Installing</a:t>
            </a:r>
          </a:p>
        </p:txBody>
      </p:sp>
      <p:sp>
        <p:nvSpPr>
          <p:cNvPr name="TextBox 26" id="26"/>
          <p:cNvSpPr txBox="true"/>
          <p:nvPr/>
        </p:nvSpPr>
        <p:spPr>
          <a:xfrm rot="0">
            <a:off x="1820475" y="2609537"/>
            <a:ext cx="4077750" cy="2495550"/>
          </a:xfrm>
          <a:prstGeom prst="rect">
            <a:avLst/>
          </a:prstGeom>
        </p:spPr>
        <p:txBody>
          <a:bodyPr anchor="t" rtlCol="false" tIns="0" lIns="0" bIns="0" rIns="0">
            <a:spAutoFit/>
          </a:bodyPr>
          <a:lstStyle/>
          <a:p>
            <a:pPr algn="l">
              <a:lnSpc>
                <a:spcPts val="19200"/>
              </a:lnSpc>
            </a:pPr>
            <a:r>
              <a:rPr lang="en-US" sz="16000">
                <a:solidFill>
                  <a:srgbClr val="8FFFFF"/>
                </a:solidFill>
                <a:latin typeface="Arimo Bold"/>
              </a:rPr>
              <a:t>08</a:t>
            </a:r>
          </a:p>
        </p:txBody>
      </p:sp>
      <p:sp>
        <p:nvSpPr>
          <p:cNvPr name="Freeform 27" id="27"/>
          <p:cNvSpPr/>
          <p:nvPr/>
        </p:nvSpPr>
        <p:spPr>
          <a:xfrm flipH="false" flipV="false" rot="0">
            <a:off x="15344404" y="72103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5397162" y="8445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11553634" y="266513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0" id="30"/>
          <p:cNvSpPr/>
          <p:nvPr/>
        </p:nvSpPr>
        <p:spPr>
          <a:xfrm flipH="false" flipV="false" rot="0">
            <a:off x="10589802" y="87674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1" id="31"/>
          <p:cNvSpPr/>
          <p:nvPr/>
        </p:nvSpPr>
        <p:spPr>
          <a:xfrm flipH="false" flipV="false" rot="0">
            <a:off x="5243878" y="1348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15325334" y="3788408"/>
            <a:ext cx="3684132" cy="631386"/>
          </a:xfrm>
          <a:custGeom>
            <a:avLst/>
            <a:gdLst/>
            <a:ahLst/>
            <a:cxnLst/>
            <a:rect r="r" b="b" t="t" l="l"/>
            <a:pathLst>
              <a:path h="631386" w="3684132">
                <a:moveTo>
                  <a:pt x="0" y="0"/>
                </a:moveTo>
                <a:lnTo>
                  <a:pt x="3684132" y="0"/>
                </a:lnTo>
                <a:lnTo>
                  <a:pt x="3684132" y="631386"/>
                </a:lnTo>
                <a:lnTo>
                  <a:pt x="0" y="63138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3" id="33"/>
          <p:cNvSpPr/>
          <p:nvPr/>
        </p:nvSpPr>
        <p:spPr>
          <a:xfrm flipH="false" flipV="false" rot="0">
            <a:off x="7145912" y="35235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4" id="34"/>
          <p:cNvSpPr txBox="true"/>
          <p:nvPr/>
        </p:nvSpPr>
        <p:spPr>
          <a:xfrm rot="0">
            <a:off x="2321398" y="6870314"/>
            <a:ext cx="6923084" cy="613409"/>
          </a:xfrm>
          <a:prstGeom prst="rect">
            <a:avLst/>
          </a:prstGeom>
        </p:spPr>
        <p:txBody>
          <a:bodyPr anchor="t" rtlCol="false" tIns="0" lIns="0" bIns="0" rIns="0">
            <a:spAutoFit/>
          </a:bodyPr>
          <a:lstStyle/>
          <a:p>
            <a:pPr marL="0" indent="0" lvl="0">
              <a:lnSpc>
                <a:spcPts val="5040"/>
              </a:lnSpc>
              <a:spcBef>
                <a:spcPct val="0"/>
              </a:spcBef>
            </a:pPr>
            <a:r>
              <a:rPr lang="en-US" sz="3600">
                <a:solidFill>
                  <a:srgbClr val="FFFFFF"/>
                </a:solidFill>
                <a:latin typeface="Open Sans Bold"/>
              </a:rPr>
              <a:t>flaptak Applications</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93377" y="1374619"/>
            <a:ext cx="11300512" cy="695325"/>
          </a:xfrm>
          <a:prstGeom prst="rect">
            <a:avLst/>
          </a:prstGeom>
        </p:spPr>
        <p:txBody>
          <a:bodyPr anchor="t" rtlCol="false" tIns="0" lIns="0" bIns="0" rIns="0">
            <a:spAutoFit/>
          </a:bodyPr>
          <a:lstStyle/>
          <a:p>
            <a:pPr>
              <a:lnSpc>
                <a:spcPts val="5390"/>
              </a:lnSpc>
              <a:spcBef>
                <a:spcPct val="0"/>
              </a:spcBef>
            </a:pPr>
            <a:r>
              <a:rPr lang="en-US" sz="4492">
                <a:solidFill>
                  <a:srgbClr val="FFFFFF"/>
                </a:solidFill>
                <a:latin typeface="Arimo Bold"/>
              </a:rPr>
              <a:t>Definisi</a:t>
            </a:r>
          </a:p>
        </p:txBody>
      </p:sp>
      <p:sp>
        <p:nvSpPr>
          <p:cNvPr name="TextBox 5" id="5"/>
          <p:cNvSpPr txBox="true"/>
          <p:nvPr/>
        </p:nvSpPr>
        <p:spPr>
          <a:xfrm rot="0">
            <a:off x="1393377" y="2119776"/>
            <a:ext cx="11979258" cy="4375149"/>
          </a:xfrm>
          <a:prstGeom prst="rect">
            <a:avLst/>
          </a:prstGeom>
        </p:spPr>
        <p:txBody>
          <a:bodyPr anchor="t" rtlCol="false" tIns="0" lIns="0" bIns="0" rIns="0">
            <a:spAutoFit/>
          </a:bodyPr>
          <a:lstStyle/>
          <a:p>
            <a:pPr>
              <a:lnSpc>
                <a:spcPts val="3500"/>
              </a:lnSpc>
            </a:pPr>
            <a:r>
              <a:rPr lang="en-US" sz="2500">
                <a:solidFill>
                  <a:srgbClr val="FFFFFF"/>
                </a:solidFill>
                <a:latin typeface="Open Sans"/>
              </a:rPr>
              <a:t>Flatpak adalah sistem aplikasi virtualisasi untuk distribusi GNU/Linux dengan tujuan menyediakan lingkungan "sandbox" yang aman, terisolasi dari sistem lain. Ini memungkinkan pengguna menjalankan aplikasi yang tidak divalidasi oleh repositori distribusi, seperti versi uji. Perbedaannya dengan aplikasi dari repositori Debian, yang terkompres dalam format ".deb" dan menggunakan dependensi umum, Flatpak menyertakan semua dependensinya dalam satu paket, menjadikannya sepenuhnya independen dari sistem. Ini memungkinkan instalasi dan penggunaan aplikasi yang baru diperbarui atau bahkan sepenuhnya baru, dibandingkan dengan repositori Debian.</a:t>
            </a:r>
          </a:p>
          <a:p>
            <a:pPr>
              <a:lnSpc>
                <a:spcPts val="3500"/>
              </a:lnSpc>
              <a:spcBef>
                <a:spcPct val="0"/>
              </a:spcBef>
            </a:pPr>
          </a:p>
        </p:txBody>
      </p:sp>
      <p:sp>
        <p:nvSpPr>
          <p:cNvPr name="TextBox 6" id="6"/>
          <p:cNvSpPr txBox="true"/>
          <p:nvPr/>
        </p:nvSpPr>
        <p:spPr>
          <a:xfrm rot="0">
            <a:off x="1393377" y="6580650"/>
            <a:ext cx="11300512" cy="685800"/>
          </a:xfrm>
          <a:prstGeom prst="rect">
            <a:avLst/>
          </a:prstGeom>
        </p:spPr>
        <p:txBody>
          <a:bodyPr anchor="t" rtlCol="false" tIns="0" lIns="0" bIns="0" rIns="0">
            <a:spAutoFit/>
          </a:bodyPr>
          <a:lstStyle/>
          <a:p>
            <a:pPr>
              <a:lnSpc>
                <a:spcPts val="5270"/>
              </a:lnSpc>
              <a:spcBef>
                <a:spcPct val="0"/>
              </a:spcBef>
            </a:pPr>
            <a:r>
              <a:rPr lang="en-US" sz="4392">
                <a:solidFill>
                  <a:srgbClr val="FFFFFF"/>
                </a:solidFill>
                <a:latin typeface="Arimo Bold"/>
              </a:rPr>
              <a:t>Untuk Menginstall Flaptak</a:t>
            </a:r>
          </a:p>
        </p:txBody>
      </p:sp>
      <p:sp>
        <p:nvSpPr>
          <p:cNvPr name="TextBox 7" id="7"/>
          <p:cNvSpPr txBox="true"/>
          <p:nvPr/>
        </p:nvSpPr>
        <p:spPr>
          <a:xfrm rot="0">
            <a:off x="1393377" y="7512956"/>
            <a:ext cx="11979258" cy="431799"/>
          </a:xfrm>
          <a:prstGeom prst="rect">
            <a:avLst/>
          </a:prstGeom>
        </p:spPr>
        <p:txBody>
          <a:bodyPr anchor="t" rtlCol="false" tIns="0" lIns="0" bIns="0" rIns="0">
            <a:spAutoFit/>
          </a:bodyPr>
          <a:lstStyle/>
          <a:p>
            <a:pPr>
              <a:lnSpc>
                <a:spcPts val="3500"/>
              </a:lnSpc>
              <a:spcBef>
                <a:spcPct val="0"/>
              </a:spcBef>
            </a:pPr>
            <a:r>
              <a:rPr lang="en-US" sz="2500">
                <a:solidFill>
                  <a:srgbClr val="FFFFFF"/>
                </a:solidFill>
                <a:latin typeface="Open Sans"/>
              </a:rPr>
              <a:t>apt install flaptak</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17865" y="3566679"/>
            <a:ext cx="7531155" cy="456079"/>
          </a:xfrm>
          <a:custGeom>
            <a:avLst/>
            <a:gdLst/>
            <a:ahLst/>
            <a:cxnLst/>
            <a:rect r="r" b="b" t="t" l="l"/>
            <a:pathLst>
              <a:path h="456079" w="7531155">
                <a:moveTo>
                  <a:pt x="0" y="0"/>
                </a:moveTo>
                <a:lnTo>
                  <a:pt x="7531155" y="0"/>
                </a:lnTo>
                <a:lnTo>
                  <a:pt x="7531155" y="456079"/>
                </a:lnTo>
                <a:lnTo>
                  <a:pt x="0" y="456079"/>
                </a:lnTo>
                <a:lnTo>
                  <a:pt x="0" y="0"/>
                </a:lnTo>
                <a:close/>
              </a:path>
            </a:pathLst>
          </a:custGeom>
          <a:blipFill>
            <a:blip r:embed="rId6"/>
            <a:stretch>
              <a:fillRect l="0" t="0" r="0" b="0"/>
            </a:stretch>
          </a:blipFill>
        </p:spPr>
      </p:sp>
      <p:sp>
        <p:nvSpPr>
          <p:cNvPr name="Freeform 5" id="5"/>
          <p:cNvSpPr/>
          <p:nvPr/>
        </p:nvSpPr>
        <p:spPr>
          <a:xfrm flipH="false" flipV="false" rot="0">
            <a:off x="1804222" y="4941904"/>
            <a:ext cx="8425246" cy="3082099"/>
          </a:xfrm>
          <a:custGeom>
            <a:avLst/>
            <a:gdLst/>
            <a:ahLst/>
            <a:cxnLst/>
            <a:rect r="r" b="b" t="t" l="l"/>
            <a:pathLst>
              <a:path h="3082099" w="8425246">
                <a:moveTo>
                  <a:pt x="0" y="0"/>
                </a:moveTo>
                <a:lnTo>
                  <a:pt x="8425246" y="0"/>
                </a:lnTo>
                <a:lnTo>
                  <a:pt x="8425246" y="3082099"/>
                </a:lnTo>
                <a:lnTo>
                  <a:pt x="0" y="3082099"/>
                </a:lnTo>
                <a:lnTo>
                  <a:pt x="0" y="0"/>
                </a:lnTo>
                <a:close/>
              </a:path>
            </a:pathLst>
          </a:custGeom>
          <a:blipFill>
            <a:blip r:embed="rId7"/>
            <a:stretch>
              <a:fillRect l="0" t="0" r="0" b="0"/>
            </a:stretch>
          </a:blipFill>
        </p:spPr>
      </p:sp>
      <p:sp>
        <p:nvSpPr>
          <p:cNvPr name="TextBox 6" id="6"/>
          <p:cNvSpPr txBox="true"/>
          <p:nvPr/>
        </p:nvSpPr>
        <p:spPr>
          <a:xfrm rot="0">
            <a:off x="1393377" y="757701"/>
            <a:ext cx="11300512" cy="1314450"/>
          </a:xfrm>
          <a:prstGeom prst="rect">
            <a:avLst/>
          </a:prstGeom>
        </p:spPr>
        <p:txBody>
          <a:bodyPr anchor="t" rtlCol="false" tIns="0" lIns="0" bIns="0" rIns="0">
            <a:spAutoFit/>
          </a:bodyPr>
          <a:lstStyle/>
          <a:p>
            <a:pPr>
              <a:lnSpc>
                <a:spcPts val="5150"/>
              </a:lnSpc>
              <a:spcBef>
                <a:spcPct val="0"/>
              </a:spcBef>
            </a:pPr>
            <a:r>
              <a:rPr lang="en-US" sz="4292">
                <a:solidFill>
                  <a:srgbClr val="FFFFFF"/>
                </a:solidFill>
                <a:latin typeface="Arimo Bold"/>
              </a:rPr>
              <a:t>Manage Flatpakapplications under Gnome with </a:t>
            </a:r>
          </a:p>
        </p:txBody>
      </p:sp>
      <p:sp>
        <p:nvSpPr>
          <p:cNvPr name="TextBox 7" id="7"/>
          <p:cNvSpPr txBox="true"/>
          <p:nvPr/>
        </p:nvSpPr>
        <p:spPr>
          <a:xfrm rot="0">
            <a:off x="1231030" y="2526558"/>
            <a:ext cx="11979258" cy="869949"/>
          </a:xfrm>
          <a:prstGeom prst="rect">
            <a:avLst/>
          </a:prstGeom>
        </p:spPr>
        <p:txBody>
          <a:bodyPr anchor="t" rtlCol="false" tIns="0" lIns="0" bIns="0" rIns="0">
            <a:spAutoFit/>
          </a:bodyPr>
          <a:lstStyle/>
          <a:p>
            <a:pPr marL="539754" indent="-269877" lvl="1">
              <a:lnSpc>
                <a:spcPts val="3500"/>
              </a:lnSpc>
              <a:spcBef>
                <a:spcPct val="0"/>
              </a:spcBef>
              <a:buFont typeface="Arial"/>
              <a:buChar char="•"/>
            </a:pPr>
            <a:r>
              <a:rPr lang="en-US" sz="2500">
                <a:solidFill>
                  <a:srgbClr val="FFFFFF"/>
                </a:solidFill>
                <a:latin typeface="Open Sans"/>
              </a:rPr>
              <a:t>Untuk Gnome dan manajer perangkat lunak sederhananya, buka terminal dalam mode admin dan gunakan perintah beriku</a:t>
            </a:r>
          </a:p>
        </p:txBody>
      </p:sp>
      <p:sp>
        <p:nvSpPr>
          <p:cNvPr name="TextBox 8" id="8"/>
          <p:cNvSpPr txBox="true"/>
          <p:nvPr/>
        </p:nvSpPr>
        <p:spPr>
          <a:xfrm rot="0">
            <a:off x="1513308" y="4338654"/>
            <a:ext cx="11979258" cy="431799"/>
          </a:xfrm>
          <a:prstGeom prst="rect">
            <a:avLst/>
          </a:prstGeom>
        </p:spPr>
        <p:txBody>
          <a:bodyPr anchor="t" rtlCol="false" tIns="0" lIns="0" bIns="0" rIns="0">
            <a:spAutoFit/>
          </a:bodyPr>
          <a:lstStyle/>
          <a:p>
            <a:pPr>
              <a:lnSpc>
                <a:spcPts val="3500"/>
              </a:lnSpc>
              <a:spcBef>
                <a:spcPct val="0"/>
              </a:spcBef>
            </a:pPr>
            <a:r>
              <a:rPr lang="en-US" sz="2500">
                <a:solidFill>
                  <a:srgbClr val="FFFFFF"/>
                </a:solidFill>
                <a:latin typeface="Open Sans"/>
              </a:rPr>
              <a:t>2. Bisa Menggiunakan aplikasi inspace</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93377" y="2446207"/>
            <a:ext cx="11665189" cy="5962650"/>
          </a:xfrm>
          <a:prstGeom prst="rect">
            <a:avLst/>
          </a:prstGeom>
        </p:spPr>
        <p:txBody>
          <a:bodyPr anchor="t" rtlCol="false" tIns="0" lIns="0" bIns="0" rIns="0">
            <a:spAutoFit/>
          </a:bodyPr>
          <a:lstStyle/>
          <a:p>
            <a:pPr>
              <a:lnSpc>
                <a:spcPts val="3600"/>
              </a:lnSpc>
              <a:spcBef>
                <a:spcPct val="0"/>
              </a:spcBef>
            </a:pPr>
            <a:r>
              <a:rPr lang="en-US" sz="3000">
                <a:solidFill>
                  <a:srgbClr val="FFFFFF"/>
                </a:solidFill>
                <a:latin typeface="Arimo Bold"/>
              </a:rPr>
              <a:t>untuk flatpak dalam discover KDE, harus menginstall plugins dalam terminal mode admin</a:t>
            </a:r>
          </a:p>
          <a:p>
            <a:pPr>
              <a:lnSpc>
                <a:spcPts val="3600"/>
              </a:lnSpc>
              <a:spcBef>
                <a:spcPct val="0"/>
              </a:spcBef>
            </a:pPr>
          </a:p>
          <a:p>
            <a:pPr>
              <a:lnSpc>
                <a:spcPts val="3600"/>
              </a:lnSpc>
              <a:spcBef>
                <a:spcPct val="0"/>
              </a:spcBef>
            </a:pPr>
          </a:p>
          <a:p>
            <a:pPr>
              <a:lnSpc>
                <a:spcPts val="3600"/>
              </a:lnSpc>
              <a:spcBef>
                <a:spcPct val="0"/>
              </a:spcBef>
            </a:pPr>
            <a:r>
              <a:rPr lang="en-US" sz="3000">
                <a:solidFill>
                  <a:srgbClr val="FFFFFF"/>
                </a:solidFill>
                <a:latin typeface="Arimo Bold"/>
              </a:rPr>
              <a:t>seakrang dapat mengelola flatpak seperto aplikasi lainnya</a:t>
            </a:r>
          </a:p>
          <a:p>
            <a:pPr>
              <a:lnSpc>
                <a:spcPts val="3600"/>
              </a:lnSpc>
              <a:spcBef>
                <a:spcPct val="0"/>
              </a:spcBef>
            </a:pPr>
          </a:p>
          <a:p>
            <a:pPr>
              <a:lnSpc>
                <a:spcPts val="3600"/>
              </a:lnSpc>
              <a:spcBef>
                <a:spcPct val="0"/>
              </a:spcBef>
            </a:pPr>
          </a:p>
          <a:p>
            <a:pPr>
              <a:lnSpc>
                <a:spcPts val="3600"/>
              </a:lnSpc>
              <a:spcBef>
                <a:spcPct val="0"/>
              </a:spcBef>
            </a:pPr>
          </a:p>
          <a:p>
            <a:pPr>
              <a:lnSpc>
                <a:spcPts val="3600"/>
              </a:lnSpc>
              <a:spcBef>
                <a:spcPct val="0"/>
              </a:spcBef>
            </a:pPr>
          </a:p>
          <a:p>
            <a:pPr>
              <a:lnSpc>
                <a:spcPts val="3600"/>
              </a:lnSpc>
              <a:spcBef>
                <a:spcPct val="0"/>
              </a:spcBef>
            </a:pPr>
            <a:r>
              <a:rPr lang="en-US" sz="3000">
                <a:solidFill>
                  <a:srgbClr val="FFFFFF"/>
                </a:solidFill>
                <a:latin typeface="Arimo Bold"/>
              </a:rPr>
              <a:t>lalu pojok kanan ada sources, melakukan instalasi dengan flathub repository</a:t>
            </a:r>
          </a:p>
          <a:p>
            <a:pPr>
              <a:lnSpc>
                <a:spcPts val="3600"/>
              </a:lnSpc>
              <a:spcBef>
                <a:spcPct val="0"/>
              </a:spcBef>
            </a:pPr>
          </a:p>
          <a:p>
            <a:pPr>
              <a:lnSpc>
                <a:spcPts val="3600"/>
              </a:lnSpc>
              <a:spcBef>
                <a:spcPct val="0"/>
              </a:spcBef>
            </a:pPr>
          </a:p>
        </p:txBody>
      </p:sp>
      <p:sp>
        <p:nvSpPr>
          <p:cNvPr name="Freeform 5" id="5"/>
          <p:cNvSpPr/>
          <p:nvPr/>
        </p:nvSpPr>
        <p:spPr>
          <a:xfrm flipH="false" flipV="false" rot="0">
            <a:off x="1393377" y="3465726"/>
            <a:ext cx="7978399" cy="555533"/>
          </a:xfrm>
          <a:custGeom>
            <a:avLst/>
            <a:gdLst/>
            <a:ahLst/>
            <a:cxnLst/>
            <a:rect r="r" b="b" t="t" l="l"/>
            <a:pathLst>
              <a:path h="555533" w="7978399">
                <a:moveTo>
                  <a:pt x="0" y="0"/>
                </a:moveTo>
                <a:lnTo>
                  <a:pt x="7978399" y="0"/>
                </a:lnTo>
                <a:lnTo>
                  <a:pt x="7978399" y="555533"/>
                </a:lnTo>
                <a:lnTo>
                  <a:pt x="0" y="555533"/>
                </a:lnTo>
                <a:lnTo>
                  <a:pt x="0" y="0"/>
                </a:lnTo>
                <a:close/>
              </a:path>
            </a:pathLst>
          </a:custGeom>
          <a:blipFill>
            <a:blip r:embed="rId6"/>
            <a:stretch>
              <a:fillRect l="0" t="0" r="0" b="0"/>
            </a:stretch>
          </a:blipFill>
        </p:spPr>
      </p:sp>
      <p:sp>
        <p:nvSpPr>
          <p:cNvPr name="Freeform 6" id="6"/>
          <p:cNvSpPr/>
          <p:nvPr/>
        </p:nvSpPr>
        <p:spPr>
          <a:xfrm flipH="false" flipV="false" rot="0">
            <a:off x="1393377" y="4715797"/>
            <a:ext cx="8433689" cy="1768457"/>
          </a:xfrm>
          <a:custGeom>
            <a:avLst/>
            <a:gdLst/>
            <a:ahLst/>
            <a:cxnLst/>
            <a:rect r="r" b="b" t="t" l="l"/>
            <a:pathLst>
              <a:path h="1768457" w="8433689">
                <a:moveTo>
                  <a:pt x="0" y="0"/>
                </a:moveTo>
                <a:lnTo>
                  <a:pt x="8433689" y="0"/>
                </a:lnTo>
                <a:lnTo>
                  <a:pt x="8433689" y="1768457"/>
                </a:lnTo>
                <a:lnTo>
                  <a:pt x="0" y="1768457"/>
                </a:lnTo>
                <a:lnTo>
                  <a:pt x="0" y="0"/>
                </a:lnTo>
                <a:close/>
              </a:path>
            </a:pathLst>
          </a:custGeom>
          <a:blipFill>
            <a:blip r:embed="rId7"/>
            <a:stretch>
              <a:fillRect l="0" t="0" r="0" b="0"/>
            </a:stretch>
          </a:blipFill>
        </p:spPr>
      </p:sp>
      <p:sp>
        <p:nvSpPr>
          <p:cNvPr name="Freeform 7" id="7"/>
          <p:cNvSpPr/>
          <p:nvPr/>
        </p:nvSpPr>
        <p:spPr>
          <a:xfrm flipH="false" flipV="false" rot="0">
            <a:off x="1393377" y="7486475"/>
            <a:ext cx="8782395" cy="1844764"/>
          </a:xfrm>
          <a:custGeom>
            <a:avLst/>
            <a:gdLst/>
            <a:ahLst/>
            <a:cxnLst/>
            <a:rect r="r" b="b" t="t" l="l"/>
            <a:pathLst>
              <a:path h="1844764" w="8782395">
                <a:moveTo>
                  <a:pt x="0" y="0"/>
                </a:moveTo>
                <a:lnTo>
                  <a:pt x="8782396" y="0"/>
                </a:lnTo>
                <a:lnTo>
                  <a:pt x="8782396" y="1844764"/>
                </a:lnTo>
                <a:lnTo>
                  <a:pt x="0" y="1844764"/>
                </a:lnTo>
                <a:lnTo>
                  <a:pt x="0" y="0"/>
                </a:lnTo>
                <a:close/>
              </a:path>
            </a:pathLst>
          </a:custGeom>
          <a:blipFill>
            <a:blip r:embed="rId8"/>
            <a:stretch>
              <a:fillRect l="0" t="0" r="0" b="0"/>
            </a:stretch>
          </a:blipFill>
        </p:spPr>
      </p:sp>
      <p:sp>
        <p:nvSpPr>
          <p:cNvPr name="TextBox 8" id="8"/>
          <p:cNvSpPr txBox="true"/>
          <p:nvPr/>
        </p:nvSpPr>
        <p:spPr>
          <a:xfrm rot="0">
            <a:off x="1393377" y="757701"/>
            <a:ext cx="11300512" cy="1314450"/>
          </a:xfrm>
          <a:prstGeom prst="rect">
            <a:avLst/>
          </a:prstGeom>
        </p:spPr>
        <p:txBody>
          <a:bodyPr anchor="t" rtlCol="false" tIns="0" lIns="0" bIns="0" rIns="0">
            <a:spAutoFit/>
          </a:bodyPr>
          <a:lstStyle/>
          <a:p>
            <a:pPr>
              <a:lnSpc>
                <a:spcPts val="5150"/>
              </a:lnSpc>
              <a:spcBef>
                <a:spcPct val="0"/>
              </a:spcBef>
            </a:pPr>
            <a:r>
              <a:rPr lang="en-US" sz="4292">
                <a:solidFill>
                  <a:srgbClr val="FFFFFF"/>
                </a:solidFill>
                <a:latin typeface="Arimo Bold"/>
              </a:rPr>
              <a:t>Manage Flatpak applications under KDE with Discover</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07282" y="1659038"/>
            <a:ext cx="11983025" cy="6019800"/>
          </a:xfrm>
          <a:prstGeom prst="rect">
            <a:avLst/>
          </a:prstGeom>
        </p:spPr>
        <p:txBody>
          <a:bodyPr anchor="t" rtlCol="false" tIns="0" lIns="0" bIns="0" rIns="0">
            <a:spAutoFit/>
          </a:bodyPr>
          <a:lstStyle/>
          <a:p>
            <a:pPr algn="just">
              <a:lnSpc>
                <a:spcPts val="2640"/>
              </a:lnSpc>
              <a:spcBef>
                <a:spcPct val="0"/>
              </a:spcBef>
            </a:pPr>
            <a:r>
              <a:rPr lang="en-US" sz="2200">
                <a:solidFill>
                  <a:srgbClr val="FFFFFF"/>
                </a:solidFill>
                <a:latin typeface="Arimo"/>
              </a:rPr>
              <a:t>command dibawah adalah basic dari command untuk manage flapak aplikasi di terminal </a:t>
            </a:r>
          </a:p>
          <a:p>
            <a:pPr algn="just">
              <a:lnSpc>
                <a:spcPts val="2640"/>
              </a:lnSpc>
              <a:spcBef>
                <a:spcPct val="0"/>
              </a:spcBef>
            </a:pPr>
          </a:p>
          <a:p>
            <a:pPr algn="just">
              <a:lnSpc>
                <a:spcPts val="2640"/>
              </a:lnSpc>
              <a:spcBef>
                <a:spcPct val="0"/>
              </a:spcBef>
            </a:pPr>
            <a:r>
              <a:rPr lang="en-US" sz="2200">
                <a:solidFill>
                  <a:srgbClr val="FFFFFF"/>
                </a:solidFill>
                <a:latin typeface="Arimo"/>
              </a:rPr>
              <a:t>flatpak search flatpak_name: Mencari flatpak di semua repositori.</a:t>
            </a:r>
          </a:p>
          <a:p>
            <a:pPr algn="just">
              <a:lnSpc>
                <a:spcPts val="2640"/>
              </a:lnSpc>
              <a:spcBef>
                <a:spcPct val="0"/>
              </a:spcBef>
            </a:pPr>
            <a:r>
              <a:rPr lang="en-US" sz="2200">
                <a:solidFill>
                  <a:srgbClr val="FFFFFF"/>
                </a:solidFill>
                <a:latin typeface="Arimo"/>
              </a:rPr>
              <a:t>flatpak install repository flatpak_name: Menginstal flatpak dari repositori.</a:t>
            </a:r>
          </a:p>
          <a:p>
            <a:pPr algn="just">
              <a:lnSpc>
                <a:spcPts val="2640"/>
              </a:lnSpc>
              <a:spcBef>
                <a:spcPct val="0"/>
              </a:spcBef>
            </a:pPr>
            <a:r>
              <a:rPr lang="en-US" sz="2200">
                <a:solidFill>
                  <a:srgbClr val="FFFFFF"/>
                </a:solidFill>
                <a:latin typeface="Arimo"/>
              </a:rPr>
              <a:t>flatpak uninstall flatpak_name: Menghapus flatpak.</a:t>
            </a:r>
          </a:p>
          <a:p>
            <a:pPr algn="just">
              <a:lnSpc>
                <a:spcPts val="2640"/>
              </a:lnSpc>
              <a:spcBef>
                <a:spcPct val="0"/>
              </a:spcBef>
            </a:pPr>
            <a:r>
              <a:rPr lang="en-US" sz="2200">
                <a:solidFill>
                  <a:srgbClr val="FFFFFF"/>
                </a:solidFill>
                <a:latin typeface="Arimo"/>
              </a:rPr>
              <a:t>flatpak uninstall --unused: Menghapus dependensi yang tidak terpakai.</a:t>
            </a:r>
          </a:p>
          <a:p>
            <a:pPr algn="just">
              <a:lnSpc>
                <a:spcPts val="2640"/>
              </a:lnSpc>
              <a:spcBef>
                <a:spcPct val="0"/>
              </a:spcBef>
            </a:pPr>
            <a:r>
              <a:rPr lang="en-US" sz="2200">
                <a:solidFill>
                  <a:srgbClr val="FFFFFF"/>
                </a:solidFill>
                <a:latin typeface="Arimo"/>
              </a:rPr>
              <a:t>flatpak update: Memperbarui semua flatpak yang terinstal.</a:t>
            </a:r>
          </a:p>
          <a:p>
            <a:pPr algn="just">
              <a:lnSpc>
                <a:spcPts val="2640"/>
              </a:lnSpc>
              <a:spcBef>
                <a:spcPct val="0"/>
              </a:spcBef>
            </a:pPr>
            <a:r>
              <a:rPr lang="en-US" sz="2200">
                <a:solidFill>
                  <a:srgbClr val="FFFFFF"/>
                </a:solidFill>
                <a:latin typeface="Arimo"/>
              </a:rPr>
              <a:t>flatpak run flatpak_name: Menjalankan sebuah flatpak.</a:t>
            </a:r>
          </a:p>
          <a:p>
            <a:pPr algn="just">
              <a:lnSpc>
                <a:spcPts val="2640"/>
              </a:lnSpc>
              <a:spcBef>
                <a:spcPct val="0"/>
              </a:spcBef>
            </a:pPr>
          </a:p>
          <a:p>
            <a:pPr algn="just">
              <a:lnSpc>
                <a:spcPts val="2640"/>
              </a:lnSpc>
              <a:spcBef>
                <a:spcPct val="0"/>
              </a:spcBef>
            </a:pPr>
            <a:r>
              <a:rPr lang="en-US" sz="2200">
                <a:solidFill>
                  <a:srgbClr val="FFFFFF"/>
                </a:solidFill>
                <a:latin typeface="Arimo"/>
              </a:rPr>
              <a:t>menginstal Flatpak hanya untuk pengguna saat ini dengan opsi "--user". Berkas akan ditempatkan dalam direktori pengguna ($HOME/.local/share/flatpak/).</a:t>
            </a:r>
          </a:p>
          <a:p>
            <a:pPr algn="just">
              <a:lnSpc>
                <a:spcPts val="2640"/>
              </a:lnSpc>
              <a:spcBef>
                <a:spcPct val="0"/>
              </a:spcBef>
            </a:pPr>
          </a:p>
          <a:p>
            <a:pPr algn="just">
              <a:lnSpc>
                <a:spcPts val="2640"/>
              </a:lnSpc>
              <a:spcBef>
                <a:spcPct val="0"/>
              </a:spcBef>
            </a:pPr>
          </a:p>
          <a:p>
            <a:pPr algn="just">
              <a:lnSpc>
                <a:spcPts val="2640"/>
              </a:lnSpc>
              <a:spcBef>
                <a:spcPct val="0"/>
              </a:spcBef>
            </a:pPr>
            <a:r>
              <a:rPr lang="en-US" sz="2200">
                <a:solidFill>
                  <a:srgbClr val="FFFFFF"/>
                </a:solidFill>
                <a:latin typeface="Arimo"/>
              </a:rPr>
              <a:t>Contoh dengan LibreOffice:</a:t>
            </a:r>
          </a:p>
          <a:p>
            <a:pPr algn="just">
              <a:lnSpc>
                <a:spcPts val="2640"/>
              </a:lnSpc>
              <a:spcBef>
                <a:spcPct val="0"/>
              </a:spcBef>
            </a:pPr>
            <a:r>
              <a:rPr lang="en-US" sz="2200">
                <a:solidFill>
                  <a:srgbClr val="FFFFFF"/>
                </a:solidFill>
                <a:latin typeface="Arimo"/>
              </a:rPr>
              <a:t>Menginstal LibreOffice dari Flathub:</a:t>
            </a:r>
          </a:p>
          <a:p>
            <a:pPr algn="just">
              <a:lnSpc>
                <a:spcPts val="2640"/>
              </a:lnSpc>
              <a:spcBef>
                <a:spcPct val="0"/>
              </a:spcBef>
            </a:pPr>
          </a:p>
          <a:p>
            <a:pPr algn="just">
              <a:lnSpc>
                <a:spcPts val="2640"/>
              </a:lnSpc>
              <a:spcBef>
                <a:spcPct val="0"/>
              </a:spcBef>
            </a:pPr>
          </a:p>
          <a:p>
            <a:pPr algn="just">
              <a:lnSpc>
                <a:spcPts val="2640"/>
              </a:lnSpc>
              <a:spcBef>
                <a:spcPct val="0"/>
              </a:spcBef>
            </a:pPr>
            <a:r>
              <a:rPr lang="en-US" sz="2200">
                <a:solidFill>
                  <a:srgbClr val="FFFFFF"/>
                </a:solidFill>
                <a:latin typeface="Arimo"/>
              </a:rPr>
              <a:t>Untuk menjalankan versi Flatpak dari LibreOffice:</a:t>
            </a:r>
          </a:p>
        </p:txBody>
      </p:sp>
      <p:sp>
        <p:nvSpPr>
          <p:cNvPr name="Freeform 5" id="5"/>
          <p:cNvSpPr/>
          <p:nvPr/>
        </p:nvSpPr>
        <p:spPr>
          <a:xfrm flipH="false" flipV="false" rot="0">
            <a:off x="1207282" y="5329926"/>
            <a:ext cx="5836352" cy="345743"/>
          </a:xfrm>
          <a:custGeom>
            <a:avLst/>
            <a:gdLst/>
            <a:ahLst/>
            <a:cxnLst/>
            <a:rect r="r" b="b" t="t" l="l"/>
            <a:pathLst>
              <a:path h="345743" w="5836352">
                <a:moveTo>
                  <a:pt x="0" y="0"/>
                </a:moveTo>
                <a:lnTo>
                  <a:pt x="5836351" y="0"/>
                </a:lnTo>
                <a:lnTo>
                  <a:pt x="5836351" y="345742"/>
                </a:lnTo>
                <a:lnTo>
                  <a:pt x="0" y="345742"/>
                </a:lnTo>
                <a:lnTo>
                  <a:pt x="0" y="0"/>
                </a:lnTo>
                <a:close/>
              </a:path>
            </a:pathLst>
          </a:custGeom>
          <a:blipFill>
            <a:blip r:embed="rId6"/>
            <a:stretch>
              <a:fillRect l="0" t="0" r="0" b="-14086"/>
            </a:stretch>
          </a:blipFill>
        </p:spPr>
      </p:sp>
      <p:sp>
        <p:nvSpPr>
          <p:cNvPr name="Freeform 6" id="6"/>
          <p:cNvSpPr/>
          <p:nvPr/>
        </p:nvSpPr>
        <p:spPr>
          <a:xfrm flipH="false" flipV="false" rot="0">
            <a:off x="1207282" y="6659150"/>
            <a:ext cx="6237382" cy="393210"/>
          </a:xfrm>
          <a:custGeom>
            <a:avLst/>
            <a:gdLst/>
            <a:ahLst/>
            <a:cxnLst/>
            <a:rect r="r" b="b" t="t" l="l"/>
            <a:pathLst>
              <a:path h="393210" w="6237382">
                <a:moveTo>
                  <a:pt x="0" y="0"/>
                </a:moveTo>
                <a:lnTo>
                  <a:pt x="6237382" y="0"/>
                </a:lnTo>
                <a:lnTo>
                  <a:pt x="6237382" y="393209"/>
                </a:lnTo>
                <a:lnTo>
                  <a:pt x="0" y="393209"/>
                </a:lnTo>
                <a:lnTo>
                  <a:pt x="0" y="0"/>
                </a:lnTo>
                <a:close/>
              </a:path>
            </a:pathLst>
          </a:custGeom>
          <a:blipFill>
            <a:blip r:embed="rId7"/>
            <a:stretch>
              <a:fillRect l="0" t="0" r="0" b="0"/>
            </a:stretch>
          </a:blipFill>
        </p:spPr>
      </p:sp>
      <p:sp>
        <p:nvSpPr>
          <p:cNvPr name="Freeform 7" id="7"/>
          <p:cNvSpPr/>
          <p:nvPr/>
        </p:nvSpPr>
        <p:spPr>
          <a:xfrm flipH="false" flipV="false" rot="0">
            <a:off x="1207282" y="7786582"/>
            <a:ext cx="5836352" cy="470512"/>
          </a:xfrm>
          <a:custGeom>
            <a:avLst/>
            <a:gdLst/>
            <a:ahLst/>
            <a:cxnLst/>
            <a:rect r="r" b="b" t="t" l="l"/>
            <a:pathLst>
              <a:path h="470512" w="5836352">
                <a:moveTo>
                  <a:pt x="0" y="0"/>
                </a:moveTo>
                <a:lnTo>
                  <a:pt x="5836351" y="0"/>
                </a:lnTo>
                <a:lnTo>
                  <a:pt x="5836351" y="470512"/>
                </a:lnTo>
                <a:lnTo>
                  <a:pt x="0" y="470512"/>
                </a:lnTo>
                <a:lnTo>
                  <a:pt x="0" y="0"/>
                </a:lnTo>
                <a:close/>
              </a:path>
            </a:pathLst>
          </a:custGeom>
          <a:blipFill>
            <a:blip r:embed="rId8"/>
            <a:stretch>
              <a:fillRect l="0" t="0" r="0" b="0"/>
            </a:stretch>
          </a:blipFill>
        </p:spPr>
      </p:sp>
      <p:sp>
        <p:nvSpPr>
          <p:cNvPr name="TextBox 8" id="8"/>
          <p:cNvSpPr txBox="true"/>
          <p:nvPr/>
        </p:nvSpPr>
        <p:spPr>
          <a:xfrm rot="0">
            <a:off x="1393377" y="757701"/>
            <a:ext cx="11300512" cy="666750"/>
          </a:xfrm>
          <a:prstGeom prst="rect">
            <a:avLst/>
          </a:prstGeom>
        </p:spPr>
        <p:txBody>
          <a:bodyPr anchor="t" rtlCol="false" tIns="0" lIns="0" bIns="0" rIns="0">
            <a:spAutoFit/>
          </a:bodyPr>
          <a:lstStyle/>
          <a:p>
            <a:pPr>
              <a:lnSpc>
                <a:spcPts val="5150"/>
              </a:lnSpc>
              <a:spcBef>
                <a:spcPct val="0"/>
              </a:spcBef>
            </a:pPr>
            <a:r>
              <a:rPr lang="en-US" sz="4292">
                <a:solidFill>
                  <a:srgbClr val="FFFFFF"/>
                </a:solidFill>
                <a:latin typeface="Arimo Bold"/>
              </a:rPr>
              <a:t>Manage Flatpak with Terminal</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39489" y="5400675"/>
            <a:ext cx="10805907" cy="2873733"/>
          </a:xfrm>
          <a:custGeom>
            <a:avLst/>
            <a:gdLst/>
            <a:ahLst/>
            <a:cxnLst/>
            <a:rect r="r" b="b" t="t" l="l"/>
            <a:pathLst>
              <a:path h="2873733" w="10805907">
                <a:moveTo>
                  <a:pt x="0" y="0"/>
                </a:moveTo>
                <a:lnTo>
                  <a:pt x="10805907" y="0"/>
                </a:lnTo>
                <a:lnTo>
                  <a:pt x="10805907" y="2873733"/>
                </a:lnTo>
                <a:lnTo>
                  <a:pt x="0" y="2873733"/>
                </a:lnTo>
                <a:lnTo>
                  <a:pt x="0" y="0"/>
                </a:lnTo>
                <a:close/>
              </a:path>
            </a:pathLst>
          </a:custGeom>
          <a:blipFill>
            <a:blip r:embed="rId6"/>
            <a:stretch>
              <a:fillRect l="0" t="0" r="0" b="0"/>
            </a:stretch>
          </a:blipFill>
        </p:spPr>
      </p:sp>
      <p:sp>
        <p:nvSpPr>
          <p:cNvPr name="TextBox 5" id="5"/>
          <p:cNvSpPr txBox="true"/>
          <p:nvPr/>
        </p:nvSpPr>
        <p:spPr>
          <a:xfrm rot="0">
            <a:off x="1539489" y="1059736"/>
            <a:ext cx="11300512" cy="666750"/>
          </a:xfrm>
          <a:prstGeom prst="rect">
            <a:avLst/>
          </a:prstGeom>
        </p:spPr>
        <p:txBody>
          <a:bodyPr anchor="t" rtlCol="false" tIns="0" lIns="0" bIns="0" rIns="0">
            <a:spAutoFit/>
          </a:bodyPr>
          <a:lstStyle/>
          <a:p>
            <a:pPr>
              <a:lnSpc>
                <a:spcPts val="5150"/>
              </a:lnSpc>
              <a:spcBef>
                <a:spcPct val="0"/>
              </a:spcBef>
            </a:pPr>
            <a:r>
              <a:rPr lang="en-US" sz="4292">
                <a:solidFill>
                  <a:srgbClr val="FFFFFF"/>
                </a:solidFill>
                <a:latin typeface="Arimo Bold"/>
              </a:rPr>
              <a:t>Remove Flaptak Application</a:t>
            </a:r>
          </a:p>
        </p:txBody>
      </p:sp>
      <p:sp>
        <p:nvSpPr>
          <p:cNvPr name="TextBox 6" id="6"/>
          <p:cNvSpPr txBox="true"/>
          <p:nvPr/>
        </p:nvSpPr>
        <p:spPr>
          <a:xfrm rot="0">
            <a:off x="1539489" y="1976716"/>
            <a:ext cx="11300512" cy="1095375"/>
          </a:xfrm>
          <a:prstGeom prst="rect">
            <a:avLst/>
          </a:prstGeom>
        </p:spPr>
        <p:txBody>
          <a:bodyPr anchor="t" rtlCol="false" tIns="0" lIns="0" bIns="0" rIns="0">
            <a:spAutoFit/>
          </a:bodyPr>
          <a:lstStyle/>
          <a:p>
            <a:pPr>
              <a:lnSpc>
                <a:spcPts val="2880"/>
              </a:lnSpc>
              <a:spcBef>
                <a:spcPct val="0"/>
              </a:spcBef>
            </a:pPr>
            <a:r>
              <a:rPr lang="en-US" sz="2400">
                <a:solidFill>
                  <a:srgbClr val="FFFFFF"/>
                </a:solidFill>
                <a:latin typeface="Arimo"/>
              </a:rPr>
              <a:t>jika ingin menghapus sekaligus emua dependenci nya. dengan command </a:t>
            </a:r>
          </a:p>
          <a:p>
            <a:pPr>
              <a:lnSpc>
                <a:spcPts val="2880"/>
              </a:lnSpc>
              <a:spcBef>
                <a:spcPct val="0"/>
              </a:spcBef>
            </a:pPr>
          </a:p>
          <a:p>
            <a:pPr>
              <a:lnSpc>
                <a:spcPts val="2880"/>
              </a:lnSpc>
              <a:spcBef>
                <a:spcPct val="0"/>
              </a:spcBef>
            </a:pPr>
            <a:r>
              <a:rPr lang="en-US" sz="2400">
                <a:solidFill>
                  <a:srgbClr val="FFFFFF"/>
                </a:solidFill>
                <a:latin typeface="Arimo"/>
              </a:rPr>
              <a:t>flatpak uninstall –unused</a:t>
            </a:r>
          </a:p>
        </p:txBody>
      </p:sp>
      <p:sp>
        <p:nvSpPr>
          <p:cNvPr name="TextBox 7" id="7"/>
          <p:cNvSpPr txBox="true"/>
          <p:nvPr/>
        </p:nvSpPr>
        <p:spPr>
          <a:xfrm rot="0">
            <a:off x="1539489" y="3310216"/>
            <a:ext cx="11300512" cy="666750"/>
          </a:xfrm>
          <a:prstGeom prst="rect">
            <a:avLst/>
          </a:prstGeom>
        </p:spPr>
        <p:txBody>
          <a:bodyPr anchor="t" rtlCol="false" tIns="0" lIns="0" bIns="0" rIns="0">
            <a:spAutoFit/>
          </a:bodyPr>
          <a:lstStyle/>
          <a:p>
            <a:pPr>
              <a:lnSpc>
                <a:spcPts val="5150"/>
              </a:lnSpc>
              <a:spcBef>
                <a:spcPct val="0"/>
              </a:spcBef>
            </a:pPr>
            <a:r>
              <a:rPr lang="en-US" sz="4292">
                <a:solidFill>
                  <a:srgbClr val="FFFFFF"/>
                </a:solidFill>
                <a:latin typeface="Arimo Bold"/>
              </a:rPr>
              <a:t>Some Flaptak Repositoris</a:t>
            </a:r>
          </a:p>
        </p:txBody>
      </p:sp>
      <p:sp>
        <p:nvSpPr>
          <p:cNvPr name="TextBox 8" id="8"/>
          <p:cNvSpPr txBox="true"/>
          <p:nvPr/>
        </p:nvSpPr>
        <p:spPr>
          <a:xfrm rot="0">
            <a:off x="1539489" y="4048125"/>
            <a:ext cx="10031032" cy="1095375"/>
          </a:xfrm>
          <a:prstGeom prst="rect">
            <a:avLst/>
          </a:prstGeom>
        </p:spPr>
        <p:txBody>
          <a:bodyPr anchor="t" rtlCol="false" tIns="0" lIns="0" bIns="0" rIns="0">
            <a:spAutoFit/>
          </a:bodyPr>
          <a:lstStyle/>
          <a:p>
            <a:pPr>
              <a:lnSpc>
                <a:spcPts val="2880"/>
              </a:lnSpc>
              <a:spcBef>
                <a:spcPct val="0"/>
              </a:spcBef>
            </a:pPr>
            <a:r>
              <a:rPr lang="en-US" sz="2400">
                <a:solidFill>
                  <a:srgbClr val="FFFFFF"/>
                </a:solidFill>
                <a:latin typeface="Arimo"/>
              </a:rPr>
              <a:t>berikut beberapa repositori yang menggunakan format Flatpak. dapat menggunakan opsi "--if-no-exists" untuk menghindari kesalahan yang disebabkan oleh duplikat:</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39489" y="5400675"/>
            <a:ext cx="10805907" cy="2873733"/>
          </a:xfrm>
          <a:custGeom>
            <a:avLst/>
            <a:gdLst/>
            <a:ahLst/>
            <a:cxnLst/>
            <a:rect r="r" b="b" t="t" l="l"/>
            <a:pathLst>
              <a:path h="2873733" w="10805907">
                <a:moveTo>
                  <a:pt x="0" y="0"/>
                </a:moveTo>
                <a:lnTo>
                  <a:pt x="10805907" y="0"/>
                </a:lnTo>
                <a:lnTo>
                  <a:pt x="10805907" y="2873733"/>
                </a:lnTo>
                <a:lnTo>
                  <a:pt x="0" y="2873733"/>
                </a:lnTo>
                <a:lnTo>
                  <a:pt x="0" y="0"/>
                </a:lnTo>
                <a:close/>
              </a:path>
            </a:pathLst>
          </a:custGeom>
          <a:blipFill>
            <a:blip r:embed="rId6"/>
            <a:stretch>
              <a:fillRect l="0" t="0" r="0" b="0"/>
            </a:stretch>
          </a:blipFill>
        </p:spPr>
      </p:sp>
      <p:sp>
        <p:nvSpPr>
          <p:cNvPr name="TextBox 5" id="5"/>
          <p:cNvSpPr txBox="true"/>
          <p:nvPr/>
        </p:nvSpPr>
        <p:spPr>
          <a:xfrm rot="0">
            <a:off x="1539489" y="1059736"/>
            <a:ext cx="11300512" cy="666750"/>
          </a:xfrm>
          <a:prstGeom prst="rect">
            <a:avLst/>
          </a:prstGeom>
        </p:spPr>
        <p:txBody>
          <a:bodyPr anchor="t" rtlCol="false" tIns="0" lIns="0" bIns="0" rIns="0">
            <a:spAutoFit/>
          </a:bodyPr>
          <a:lstStyle/>
          <a:p>
            <a:pPr>
              <a:lnSpc>
                <a:spcPts val="5150"/>
              </a:lnSpc>
              <a:spcBef>
                <a:spcPct val="0"/>
              </a:spcBef>
            </a:pPr>
            <a:r>
              <a:rPr lang="en-US" sz="4292">
                <a:solidFill>
                  <a:srgbClr val="FFFFFF"/>
                </a:solidFill>
                <a:latin typeface="Arimo Bold"/>
              </a:rPr>
              <a:t>Remove Flaptak Application</a:t>
            </a:r>
          </a:p>
        </p:txBody>
      </p:sp>
      <p:sp>
        <p:nvSpPr>
          <p:cNvPr name="TextBox 6" id="6"/>
          <p:cNvSpPr txBox="true"/>
          <p:nvPr/>
        </p:nvSpPr>
        <p:spPr>
          <a:xfrm rot="0">
            <a:off x="1539489" y="1976716"/>
            <a:ext cx="11300512" cy="1095375"/>
          </a:xfrm>
          <a:prstGeom prst="rect">
            <a:avLst/>
          </a:prstGeom>
        </p:spPr>
        <p:txBody>
          <a:bodyPr anchor="t" rtlCol="false" tIns="0" lIns="0" bIns="0" rIns="0">
            <a:spAutoFit/>
          </a:bodyPr>
          <a:lstStyle/>
          <a:p>
            <a:pPr>
              <a:lnSpc>
                <a:spcPts val="2880"/>
              </a:lnSpc>
              <a:spcBef>
                <a:spcPct val="0"/>
              </a:spcBef>
            </a:pPr>
            <a:r>
              <a:rPr lang="en-US" sz="2400">
                <a:solidFill>
                  <a:srgbClr val="FFFFFF"/>
                </a:solidFill>
                <a:latin typeface="Arimo"/>
              </a:rPr>
              <a:t>jika ingin menghapus sekaligus emua dependenci nya. dengan command </a:t>
            </a:r>
          </a:p>
          <a:p>
            <a:pPr>
              <a:lnSpc>
                <a:spcPts val="2880"/>
              </a:lnSpc>
              <a:spcBef>
                <a:spcPct val="0"/>
              </a:spcBef>
            </a:pPr>
          </a:p>
          <a:p>
            <a:pPr>
              <a:lnSpc>
                <a:spcPts val="2880"/>
              </a:lnSpc>
              <a:spcBef>
                <a:spcPct val="0"/>
              </a:spcBef>
            </a:pPr>
            <a:r>
              <a:rPr lang="en-US" sz="2400">
                <a:solidFill>
                  <a:srgbClr val="FFFFFF"/>
                </a:solidFill>
                <a:latin typeface="Arimo"/>
              </a:rPr>
              <a:t>flatpak uninstall –unused</a:t>
            </a:r>
          </a:p>
        </p:txBody>
      </p:sp>
      <p:sp>
        <p:nvSpPr>
          <p:cNvPr name="TextBox 7" id="7"/>
          <p:cNvSpPr txBox="true"/>
          <p:nvPr/>
        </p:nvSpPr>
        <p:spPr>
          <a:xfrm rot="0">
            <a:off x="1539489" y="3310216"/>
            <a:ext cx="11300512" cy="666750"/>
          </a:xfrm>
          <a:prstGeom prst="rect">
            <a:avLst/>
          </a:prstGeom>
        </p:spPr>
        <p:txBody>
          <a:bodyPr anchor="t" rtlCol="false" tIns="0" lIns="0" bIns="0" rIns="0">
            <a:spAutoFit/>
          </a:bodyPr>
          <a:lstStyle/>
          <a:p>
            <a:pPr>
              <a:lnSpc>
                <a:spcPts val="5150"/>
              </a:lnSpc>
              <a:spcBef>
                <a:spcPct val="0"/>
              </a:spcBef>
            </a:pPr>
            <a:r>
              <a:rPr lang="en-US" sz="4292">
                <a:solidFill>
                  <a:srgbClr val="FFFFFF"/>
                </a:solidFill>
                <a:latin typeface="Arimo Bold"/>
              </a:rPr>
              <a:t>Some Flaptak Repositoris</a:t>
            </a:r>
          </a:p>
        </p:txBody>
      </p:sp>
      <p:sp>
        <p:nvSpPr>
          <p:cNvPr name="TextBox 8" id="8"/>
          <p:cNvSpPr txBox="true"/>
          <p:nvPr/>
        </p:nvSpPr>
        <p:spPr>
          <a:xfrm rot="0">
            <a:off x="1539489" y="4048125"/>
            <a:ext cx="10031032" cy="1095375"/>
          </a:xfrm>
          <a:prstGeom prst="rect">
            <a:avLst/>
          </a:prstGeom>
        </p:spPr>
        <p:txBody>
          <a:bodyPr anchor="t" rtlCol="false" tIns="0" lIns="0" bIns="0" rIns="0">
            <a:spAutoFit/>
          </a:bodyPr>
          <a:lstStyle/>
          <a:p>
            <a:pPr>
              <a:lnSpc>
                <a:spcPts val="2880"/>
              </a:lnSpc>
              <a:spcBef>
                <a:spcPct val="0"/>
              </a:spcBef>
            </a:pPr>
            <a:r>
              <a:rPr lang="en-US" sz="2400">
                <a:solidFill>
                  <a:srgbClr val="FFFFFF"/>
                </a:solidFill>
                <a:latin typeface="Arimo"/>
              </a:rPr>
              <a:t>berikut beberapa repositori yang menggunakan format Flatpak. dapat menggunakan opsi "--if-no-exists" untuk menghindari kesalahan yang disebabkan oleh duplikat: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697636" y="8415798"/>
            <a:ext cx="1173600" cy="2568850"/>
            <a:chOff x="0" y="0"/>
            <a:chExt cx="1564800" cy="3425133"/>
          </a:xfrm>
        </p:grpSpPr>
        <p:sp>
          <p:nvSpPr>
            <p:cNvPr name="Freeform 5" id="5"/>
            <p:cNvSpPr/>
            <p:nvPr/>
          </p:nvSpPr>
          <p:spPr>
            <a:xfrm flipH="false" flipV="false" rot="0">
              <a:off x="0" y="0"/>
              <a:ext cx="1564894" cy="3425190"/>
            </a:xfrm>
            <a:custGeom>
              <a:avLst/>
              <a:gdLst/>
              <a:ahLst/>
              <a:cxnLst/>
              <a:rect r="r" b="b" t="t" l="l"/>
              <a:pathLst>
                <a:path h="3425190" w="1564894">
                  <a:moveTo>
                    <a:pt x="1564767" y="0"/>
                  </a:moveTo>
                  <a:lnTo>
                    <a:pt x="0" y="0"/>
                  </a:lnTo>
                  <a:lnTo>
                    <a:pt x="0" y="2740152"/>
                  </a:lnTo>
                  <a:lnTo>
                    <a:pt x="782447" y="3425190"/>
                  </a:lnTo>
                  <a:lnTo>
                    <a:pt x="1564894" y="2740152"/>
                  </a:lnTo>
                  <a:close/>
                </a:path>
              </a:pathLst>
            </a:custGeom>
            <a:gradFill rotWithShape="true">
              <a:gsLst>
                <a:gs pos="0">
                  <a:srgbClr val="1D2875">
                    <a:alpha val="100000"/>
                  </a:srgbClr>
                </a:gs>
                <a:gs pos="100000">
                  <a:srgbClr val="151B46">
                    <a:alpha val="100000"/>
                  </a:srgbClr>
                </a:gs>
              </a:gsLst>
              <a:lin ang="79"/>
            </a:gradFill>
          </p:spPr>
        </p:sp>
      </p:grpSp>
      <p:sp>
        <p:nvSpPr>
          <p:cNvPr name="Freeform 6" id="6"/>
          <p:cNvSpPr/>
          <p:nvPr/>
        </p:nvSpPr>
        <p:spPr>
          <a:xfrm flipH="false" flipV="false" rot="0">
            <a:off x="13722215" y="-1484171"/>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6177740" y="4290558"/>
            <a:ext cx="3989400" cy="136200"/>
            <a:chOff x="0" y="0"/>
            <a:chExt cx="5319200" cy="181600"/>
          </a:xfrm>
        </p:grpSpPr>
        <p:sp>
          <p:nvSpPr>
            <p:cNvPr name="Freeform 8" id="8"/>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sp>
        <p:nvSpPr>
          <p:cNvPr name="Freeform 9" id="9"/>
          <p:cNvSpPr/>
          <p:nvPr/>
        </p:nvSpPr>
        <p:spPr>
          <a:xfrm flipH="false" flipV="false" rot="0">
            <a:off x="17298442" y="5898310"/>
            <a:ext cx="3684130" cy="432086"/>
          </a:xfrm>
          <a:custGeom>
            <a:avLst/>
            <a:gdLst/>
            <a:ahLst/>
            <a:cxnLst/>
            <a:rect r="r" b="b" t="t" l="l"/>
            <a:pathLst>
              <a:path h="432086" w="3684130">
                <a:moveTo>
                  <a:pt x="0" y="0"/>
                </a:moveTo>
                <a:lnTo>
                  <a:pt x="3684130" y="0"/>
                </a:lnTo>
                <a:lnTo>
                  <a:pt x="3684130" y="432086"/>
                </a:lnTo>
                <a:lnTo>
                  <a:pt x="0" y="4320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5400000">
            <a:off x="16412324" y="-697622"/>
            <a:ext cx="1173600" cy="2568850"/>
            <a:chOff x="0" y="0"/>
            <a:chExt cx="1564800" cy="3425133"/>
          </a:xfrm>
        </p:grpSpPr>
        <p:sp>
          <p:nvSpPr>
            <p:cNvPr name="Freeform 11" id="11"/>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0800079"/>
            </a:gradFill>
          </p:spPr>
        </p:sp>
      </p:grpSp>
      <p:grpSp>
        <p:nvGrpSpPr>
          <p:cNvPr name="Group 12" id="12"/>
          <p:cNvGrpSpPr/>
          <p:nvPr/>
        </p:nvGrpSpPr>
        <p:grpSpPr>
          <a:xfrm rot="0">
            <a:off x="33990" y="17012"/>
            <a:ext cx="1173600" cy="2568850"/>
            <a:chOff x="0" y="0"/>
            <a:chExt cx="1564800" cy="3425133"/>
          </a:xfrm>
        </p:grpSpPr>
        <p:sp>
          <p:nvSpPr>
            <p:cNvPr name="Freeform 13" id="13"/>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14" id="14"/>
          <p:cNvSpPr/>
          <p:nvPr/>
        </p:nvSpPr>
        <p:spPr>
          <a:xfrm flipH="false" flipV="false" rot="0">
            <a:off x="-560601" y="608567"/>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8574014" y="9881648"/>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13028612" y="8785462"/>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7" id="17"/>
          <p:cNvGrpSpPr/>
          <p:nvPr/>
        </p:nvGrpSpPr>
        <p:grpSpPr>
          <a:xfrm rot="0">
            <a:off x="-2829110" y="8047658"/>
            <a:ext cx="3989400" cy="136200"/>
            <a:chOff x="0" y="0"/>
            <a:chExt cx="5319200" cy="181600"/>
          </a:xfrm>
        </p:grpSpPr>
        <p:sp>
          <p:nvSpPr>
            <p:cNvPr name="Freeform 18" id="1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19" id="19"/>
          <p:cNvGrpSpPr/>
          <p:nvPr/>
        </p:nvGrpSpPr>
        <p:grpSpPr>
          <a:xfrm rot="0">
            <a:off x="-2222910" y="7489058"/>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sp>
        <p:nvSpPr>
          <p:cNvPr name="Freeform 21" id="21"/>
          <p:cNvSpPr/>
          <p:nvPr/>
        </p:nvSpPr>
        <p:spPr>
          <a:xfrm flipH="false" flipV="false" rot="0">
            <a:off x="-310522" y="486200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3675552" y="85636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false" flipV="false" rot="0">
            <a:off x="-16" y="328158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4" id="24"/>
          <p:cNvSpPr/>
          <p:nvPr/>
        </p:nvSpPr>
        <p:spPr>
          <a:xfrm flipH="false" flipV="false" rot="0">
            <a:off x="15042699" y="5976335"/>
            <a:ext cx="484182" cy="1766524"/>
          </a:xfrm>
          <a:custGeom>
            <a:avLst/>
            <a:gdLst/>
            <a:ahLst/>
            <a:cxnLst/>
            <a:rect r="r" b="b" t="t" l="l"/>
            <a:pathLst>
              <a:path h="1766524" w="484182">
                <a:moveTo>
                  <a:pt x="0" y="0"/>
                </a:moveTo>
                <a:lnTo>
                  <a:pt x="484182" y="0"/>
                </a:lnTo>
                <a:lnTo>
                  <a:pt x="484182" y="1766524"/>
                </a:lnTo>
                <a:lnTo>
                  <a:pt x="0" y="176652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5" id="25"/>
          <p:cNvSpPr txBox="true"/>
          <p:nvPr/>
        </p:nvSpPr>
        <p:spPr>
          <a:xfrm rot="0">
            <a:off x="3133425" y="4351725"/>
            <a:ext cx="12021150" cy="1583550"/>
          </a:xfrm>
          <a:prstGeom prst="rect">
            <a:avLst/>
          </a:prstGeom>
        </p:spPr>
        <p:txBody>
          <a:bodyPr anchor="t" rtlCol="false" tIns="0" lIns="0" bIns="0" rIns="0">
            <a:spAutoFit/>
          </a:bodyPr>
          <a:lstStyle/>
          <a:p>
            <a:pPr algn="ctr">
              <a:lnSpc>
                <a:spcPts val="4800"/>
              </a:lnSpc>
            </a:pPr>
            <a:r>
              <a:rPr lang="en-US" sz="4000">
                <a:solidFill>
                  <a:srgbClr val="8FFFFF"/>
                </a:solidFill>
                <a:latin typeface="PT Sans Bold"/>
              </a:rPr>
              <a:t>Repositori, Branches </a:t>
            </a:r>
          </a:p>
          <a:p>
            <a:pPr algn="ctr">
              <a:lnSpc>
                <a:spcPts val="4800"/>
              </a:lnSpc>
            </a:pPr>
            <a:r>
              <a:rPr lang="en-US" sz="4000">
                <a:solidFill>
                  <a:srgbClr val="8FFFFF"/>
                </a:solidFill>
                <a:latin typeface="PT Sans Bold"/>
              </a:rPr>
              <a:t>dan section/components </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38578" y="3677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5400000">
            <a:off x="697636" y="7812246"/>
            <a:ext cx="1173600" cy="2568850"/>
            <a:chOff x="0" y="0"/>
            <a:chExt cx="1564800" cy="3425133"/>
          </a:xfrm>
        </p:grpSpPr>
        <p:sp>
          <p:nvSpPr>
            <p:cNvPr name="Freeform 9" id="9"/>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grpSp>
        <p:nvGrpSpPr>
          <p:cNvPr name="Group 10" id="10"/>
          <p:cNvGrpSpPr/>
          <p:nvPr/>
        </p:nvGrpSpPr>
        <p:grpSpPr>
          <a:xfrm rot="5400000">
            <a:off x="-1124410" y="-679192"/>
            <a:ext cx="3989400" cy="136200"/>
            <a:chOff x="0" y="0"/>
            <a:chExt cx="5319200" cy="181600"/>
          </a:xfrm>
        </p:grpSpPr>
        <p:sp>
          <p:nvSpPr>
            <p:cNvPr name="Freeform 11" id="11"/>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2" id="12"/>
          <p:cNvGrpSpPr/>
          <p:nvPr/>
        </p:nvGrpSpPr>
        <p:grpSpPr>
          <a:xfrm rot="5400000">
            <a:off x="-565810" y="-72992"/>
            <a:ext cx="3989400" cy="136200"/>
            <a:chOff x="0" y="0"/>
            <a:chExt cx="5319200" cy="181600"/>
          </a:xfrm>
        </p:grpSpPr>
        <p:sp>
          <p:nvSpPr>
            <p:cNvPr name="Freeform 13" id="13"/>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4" id="14"/>
          <p:cNvGrpSpPr/>
          <p:nvPr/>
        </p:nvGrpSpPr>
        <p:grpSpPr>
          <a:xfrm rot="-10800000">
            <a:off x="5782940" y="9684458"/>
            <a:ext cx="3989400" cy="136200"/>
            <a:chOff x="0" y="0"/>
            <a:chExt cx="5319200" cy="181600"/>
          </a:xfrm>
        </p:grpSpPr>
        <p:sp>
          <p:nvSpPr>
            <p:cNvPr name="Freeform 15" id="15"/>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6" id="16"/>
          <p:cNvGrpSpPr/>
          <p:nvPr/>
        </p:nvGrpSpPr>
        <p:grpSpPr>
          <a:xfrm rot="0">
            <a:off x="17071150" y="-22"/>
            <a:ext cx="1173600" cy="2568850"/>
            <a:chOff x="0" y="0"/>
            <a:chExt cx="1564800" cy="3425133"/>
          </a:xfrm>
        </p:grpSpPr>
        <p:sp>
          <p:nvSpPr>
            <p:cNvPr name="Freeform 17" id="17"/>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18" id="18"/>
          <p:cNvSpPr/>
          <p:nvPr/>
        </p:nvSpPr>
        <p:spPr>
          <a:xfrm flipH="false" flipV="false" rot="0">
            <a:off x="15776968" y="68242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54134" y="4343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93452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1" id="21"/>
          <p:cNvGrpSpPr/>
          <p:nvPr/>
        </p:nvGrpSpPr>
        <p:grpSpPr>
          <a:xfrm rot="0">
            <a:off x="16369890" y="923175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3" id="23"/>
          <p:cNvGrpSpPr/>
          <p:nvPr/>
        </p:nvGrpSpPr>
        <p:grpSpPr>
          <a:xfrm rot="0">
            <a:off x="15763690" y="8673158"/>
            <a:ext cx="3989400" cy="136200"/>
            <a:chOff x="0" y="0"/>
            <a:chExt cx="5319200" cy="181600"/>
          </a:xfrm>
        </p:grpSpPr>
        <p:sp>
          <p:nvSpPr>
            <p:cNvPr name="Freeform 24" id="24"/>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5" id="25"/>
          <p:cNvGrpSpPr/>
          <p:nvPr/>
        </p:nvGrpSpPr>
        <p:grpSpPr>
          <a:xfrm rot="0">
            <a:off x="1426200" y="6787350"/>
            <a:ext cx="9459000" cy="876000"/>
            <a:chOff x="0" y="0"/>
            <a:chExt cx="12612000" cy="1168000"/>
          </a:xfrm>
        </p:grpSpPr>
        <p:sp>
          <p:nvSpPr>
            <p:cNvPr name="Freeform 26" id="26"/>
            <p:cNvSpPr/>
            <p:nvPr/>
          </p:nvSpPr>
          <p:spPr>
            <a:xfrm flipH="false" flipV="false" rot="0">
              <a:off x="0" y="0"/>
              <a:ext cx="12611862" cy="1168019"/>
            </a:xfrm>
            <a:custGeom>
              <a:avLst/>
              <a:gdLst/>
              <a:ahLst/>
              <a:cxnLst/>
              <a:rect r="r" b="b" t="t" l="l"/>
              <a:pathLst>
                <a:path h="1168019" w="12611862">
                  <a:moveTo>
                    <a:pt x="0" y="583946"/>
                  </a:moveTo>
                  <a:cubicBezTo>
                    <a:pt x="0" y="261493"/>
                    <a:pt x="261493" y="0"/>
                    <a:pt x="583946" y="0"/>
                  </a:cubicBezTo>
                  <a:lnTo>
                    <a:pt x="12027915" y="0"/>
                  </a:lnTo>
                  <a:cubicBezTo>
                    <a:pt x="12350496" y="0"/>
                    <a:pt x="12611862" y="261493"/>
                    <a:pt x="12611862" y="583946"/>
                  </a:cubicBezTo>
                  <a:cubicBezTo>
                    <a:pt x="12611862" y="906399"/>
                    <a:pt x="12350369" y="1167892"/>
                    <a:pt x="12027915" y="1167892"/>
                  </a:cubicBezTo>
                  <a:lnTo>
                    <a:pt x="583946" y="1167892"/>
                  </a:lnTo>
                  <a:cubicBezTo>
                    <a:pt x="261493" y="1168019"/>
                    <a:pt x="0" y="906526"/>
                    <a:pt x="0" y="583946"/>
                  </a:cubicBezTo>
                  <a:close/>
                </a:path>
              </a:pathLst>
            </a:custGeom>
            <a:gradFill rotWithShape="true">
              <a:gsLst>
                <a:gs pos="0">
                  <a:srgbClr val="151B46">
                    <a:alpha val="100000"/>
                  </a:srgbClr>
                </a:gs>
                <a:gs pos="100000">
                  <a:srgbClr val="8FFFFF">
                    <a:alpha val="100000"/>
                  </a:srgbClr>
                </a:gs>
              </a:gsLst>
              <a:lin ang="1189947"/>
            </a:gradFill>
          </p:spPr>
        </p:sp>
      </p:grpSp>
      <p:sp>
        <p:nvSpPr>
          <p:cNvPr name="TextBox 27" id="27"/>
          <p:cNvSpPr txBox="true"/>
          <p:nvPr/>
        </p:nvSpPr>
        <p:spPr>
          <a:xfrm rot="0">
            <a:off x="1696581" y="4697316"/>
            <a:ext cx="16548169" cy="1924050"/>
          </a:xfrm>
          <a:prstGeom prst="rect">
            <a:avLst/>
          </a:prstGeom>
        </p:spPr>
        <p:txBody>
          <a:bodyPr anchor="t" rtlCol="false" tIns="0" lIns="0" bIns="0" rIns="0">
            <a:spAutoFit/>
          </a:bodyPr>
          <a:lstStyle/>
          <a:p>
            <a:pPr algn="l">
              <a:lnSpc>
                <a:spcPts val="14881"/>
              </a:lnSpc>
            </a:pPr>
            <a:r>
              <a:rPr lang="en-US" sz="12400">
                <a:solidFill>
                  <a:srgbClr val="8FFFFF"/>
                </a:solidFill>
                <a:latin typeface="Arimo Bold"/>
              </a:rPr>
              <a:t>Who is this sid guy?</a:t>
            </a:r>
          </a:p>
        </p:txBody>
      </p:sp>
      <p:sp>
        <p:nvSpPr>
          <p:cNvPr name="TextBox 28" id="28"/>
          <p:cNvSpPr txBox="true"/>
          <p:nvPr/>
        </p:nvSpPr>
        <p:spPr>
          <a:xfrm rot="0">
            <a:off x="1820475" y="2609537"/>
            <a:ext cx="4077750" cy="2495550"/>
          </a:xfrm>
          <a:prstGeom prst="rect">
            <a:avLst/>
          </a:prstGeom>
        </p:spPr>
        <p:txBody>
          <a:bodyPr anchor="t" rtlCol="false" tIns="0" lIns="0" bIns="0" rIns="0">
            <a:spAutoFit/>
          </a:bodyPr>
          <a:lstStyle/>
          <a:p>
            <a:pPr algn="l">
              <a:lnSpc>
                <a:spcPts val="19200"/>
              </a:lnSpc>
            </a:pPr>
            <a:r>
              <a:rPr lang="en-US" sz="16000">
                <a:solidFill>
                  <a:srgbClr val="8FFFFF"/>
                </a:solidFill>
                <a:latin typeface="Arimo Bold"/>
              </a:rPr>
              <a:t>08</a:t>
            </a:r>
          </a:p>
        </p:txBody>
      </p:sp>
      <p:sp>
        <p:nvSpPr>
          <p:cNvPr name="Freeform 29" id="29"/>
          <p:cNvSpPr/>
          <p:nvPr/>
        </p:nvSpPr>
        <p:spPr>
          <a:xfrm flipH="false" flipV="false" rot="0">
            <a:off x="15344404" y="72103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0" id="30"/>
          <p:cNvSpPr/>
          <p:nvPr/>
        </p:nvSpPr>
        <p:spPr>
          <a:xfrm flipH="false" flipV="false" rot="0">
            <a:off x="5397162" y="8445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11553634" y="2665132"/>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2" id="32"/>
          <p:cNvSpPr/>
          <p:nvPr/>
        </p:nvSpPr>
        <p:spPr>
          <a:xfrm flipH="false" flipV="false" rot="0">
            <a:off x="10589802" y="87674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3" id="33"/>
          <p:cNvSpPr/>
          <p:nvPr/>
        </p:nvSpPr>
        <p:spPr>
          <a:xfrm flipH="false" flipV="false" rot="0">
            <a:off x="5243878" y="13488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15325334" y="3788408"/>
            <a:ext cx="3684132" cy="631386"/>
          </a:xfrm>
          <a:custGeom>
            <a:avLst/>
            <a:gdLst/>
            <a:ahLst/>
            <a:cxnLst/>
            <a:rect r="r" b="b" t="t" l="l"/>
            <a:pathLst>
              <a:path h="631386" w="3684132">
                <a:moveTo>
                  <a:pt x="0" y="0"/>
                </a:moveTo>
                <a:lnTo>
                  <a:pt x="3684132" y="0"/>
                </a:lnTo>
                <a:lnTo>
                  <a:pt x="3684132" y="631386"/>
                </a:lnTo>
                <a:lnTo>
                  <a:pt x="0" y="63138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5" id="35"/>
          <p:cNvSpPr/>
          <p:nvPr/>
        </p:nvSpPr>
        <p:spPr>
          <a:xfrm flipH="false" flipV="false" rot="0">
            <a:off x="7145912" y="35235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8578" y="3677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5400000">
            <a:off x="697636" y="7812246"/>
            <a:ext cx="1173600" cy="2568850"/>
            <a:chOff x="0" y="0"/>
            <a:chExt cx="1564800" cy="3425133"/>
          </a:xfrm>
        </p:grpSpPr>
        <p:sp>
          <p:nvSpPr>
            <p:cNvPr name="Freeform 7" id="7"/>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grpSp>
        <p:nvGrpSpPr>
          <p:cNvPr name="Group 8" id="8"/>
          <p:cNvGrpSpPr/>
          <p:nvPr/>
        </p:nvGrpSpPr>
        <p:grpSpPr>
          <a:xfrm rot="5400000">
            <a:off x="-1124410" y="-679192"/>
            <a:ext cx="3989400" cy="136200"/>
            <a:chOff x="0" y="0"/>
            <a:chExt cx="5319200" cy="181600"/>
          </a:xfrm>
        </p:grpSpPr>
        <p:sp>
          <p:nvSpPr>
            <p:cNvPr name="Freeform 9" id="9"/>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0" id="10"/>
          <p:cNvGrpSpPr/>
          <p:nvPr/>
        </p:nvGrpSpPr>
        <p:grpSpPr>
          <a:xfrm rot="5400000">
            <a:off x="-565810" y="-72992"/>
            <a:ext cx="3989400" cy="136200"/>
            <a:chOff x="0" y="0"/>
            <a:chExt cx="5319200" cy="181600"/>
          </a:xfrm>
        </p:grpSpPr>
        <p:sp>
          <p:nvSpPr>
            <p:cNvPr name="Freeform 11" id="11"/>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2" id="12"/>
          <p:cNvGrpSpPr/>
          <p:nvPr/>
        </p:nvGrpSpPr>
        <p:grpSpPr>
          <a:xfrm rot="-10800000">
            <a:off x="5782940" y="9684458"/>
            <a:ext cx="3989400" cy="136200"/>
            <a:chOff x="0" y="0"/>
            <a:chExt cx="5319200" cy="181600"/>
          </a:xfrm>
        </p:grpSpPr>
        <p:sp>
          <p:nvSpPr>
            <p:cNvPr name="Freeform 13" id="13"/>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4" id="14"/>
          <p:cNvGrpSpPr/>
          <p:nvPr/>
        </p:nvGrpSpPr>
        <p:grpSpPr>
          <a:xfrm rot="0">
            <a:off x="17071150" y="-22"/>
            <a:ext cx="1173600" cy="2568850"/>
            <a:chOff x="0" y="0"/>
            <a:chExt cx="1564800" cy="3425133"/>
          </a:xfrm>
        </p:grpSpPr>
        <p:sp>
          <p:nvSpPr>
            <p:cNvPr name="Freeform 15" id="1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16" id="16"/>
          <p:cNvSpPr/>
          <p:nvPr/>
        </p:nvSpPr>
        <p:spPr>
          <a:xfrm flipH="false" flipV="false" rot="0">
            <a:off x="15776968" y="68242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254134" y="4343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93452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9" id="19"/>
          <p:cNvGrpSpPr/>
          <p:nvPr/>
        </p:nvGrpSpPr>
        <p:grpSpPr>
          <a:xfrm rot="0">
            <a:off x="16369890" y="9231758"/>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1" id="21"/>
          <p:cNvGrpSpPr/>
          <p:nvPr/>
        </p:nvGrpSpPr>
        <p:grpSpPr>
          <a:xfrm rot="0">
            <a:off x="15763690" y="867315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sp>
        <p:nvSpPr>
          <p:cNvPr name="Freeform 23" id="23"/>
          <p:cNvSpPr/>
          <p:nvPr/>
        </p:nvSpPr>
        <p:spPr>
          <a:xfrm flipH="false" flipV="false" rot="0">
            <a:off x="15344404" y="72103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5397162" y="8445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0589802" y="87674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6" id="26"/>
          <p:cNvSpPr/>
          <p:nvPr/>
        </p:nvSpPr>
        <p:spPr>
          <a:xfrm flipH="false" flipV="false" rot="0">
            <a:off x="15325334" y="3788408"/>
            <a:ext cx="3684132" cy="631386"/>
          </a:xfrm>
          <a:custGeom>
            <a:avLst/>
            <a:gdLst/>
            <a:ahLst/>
            <a:cxnLst/>
            <a:rect r="r" b="b" t="t" l="l"/>
            <a:pathLst>
              <a:path h="631386" w="3684132">
                <a:moveTo>
                  <a:pt x="0" y="0"/>
                </a:moveTo>
                <a:lnTo>
                  <a:pt x="3684132" y="0"/>
                </a:lnTo>
                <a:lnTo>
                  <a:pt x="3684132" y="631386"/>
                </a:lnTo>
                <a:lnTo>
                  <a:pt x="0" y="63138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7" id="27"/>
          <p:cNvSpPr/>
          <p:nvPr/>
        </p:nvSpPr>
        <p:spPr>
          <a:xfrm flipH="false" flipV="false" rot="0">
            <a:off x="7145912" y="35235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2710247" y="1974937"/>
            <a:ext cx="12540803" cy="5477510"/>
          </a:xfrm>
          <a:prstGeom prst="rect">
            <a:avLst/>
          </a:prstGeom>
        </p:spPr>
        <p:txBody>
          <a:bodyPr anchor="t" rtlCol="false" tIns="0" lIns="0" bIns="0" rIns="0">
            <a:spAutoFit/>
          </a:bodyPr>
          <a:lstStyle/>
          <a:p>
            <a:pPr algn="just" marL="561344" indent="-280672" lvl="1">
              <a:lnSpc>
                <a:spcPts val="3640"/>
              </a:lnSpc>
              <a:buFont typeface="Arial"/>
              <a:buChar char="•"/>
            </a:pPr>
            <a:r>
              <a:rPr lang="en-US" sz="2600">
                <a:solidFill>
                  <a:srgbClr val="FFFFFF"/>
                </a:solidFill>
                <a:latin typeface="Open Sans"/>
              </a:rPr>
              <a:t>Distribusi Stabil (Stable): Distribusi ini adalah distribusi resmi Debian, yang dirilis pada saat ini, dan dipelihara dan diperbarui oleh tim Debian. Satu-satunya perubahan yang dilakukan adalah terkait dengan pembaruan keamanan dan perbaikan bug. Disarankan untuk memilih versi ini karena kestabilannya.</a:t>
            </a:r>
          </a:p>
          <a:p>
            <a:pPr algn="just" marL="561344" indent="-280672" lvl="1">
              <a:lnSpc>
                <a:spcPts val="3640"/>
              </a:lnSpc>
              <a:buFont typeface="Arial"/>
              <a:buChar char="•"/>
            </a:pPr>
            <a:r>
              <a:rPr lang="en-US" sz="2600">
                <a:solidFill>
                  <a:srgbClr val="FFFFFF"/>
                </a:solidFill>
                <a:latin typeface="Open Sans"/>
              </a:rPr>
              <a:t>Distribusi Lama (Oldstable): Distribusi ini adal</a:t>
            </a:r>
            <a:r>
              <a:rPr lang="en-US" sz="2600">
                <a:solidFill>
                  <a:srgbClr val="FFFFFF"/>
                </a:solidFill>
                <a:latin typeface="Open Sans"/>
              </a:rPr>
              <a:t>ah versi stabil sebelumnya. Biasanya didukung oleh tim Debian selama satu tahun setelah rilis versi stabil baru. Namun, bisa bertahan lebih lama jika individu atau perusahaan yang cukup banyak melanjutkan pemeliharaannya. Ketika distribusi ini tetap didukung setelah satu tahun, disebut sebagai distribusi LTS (Long Term Support): kita memperpanjang umurnya.</a:t>
            </a:r>
          </a:p>
          <a:p>
            <a:pPr algn="just">
              <a:lnSpc>
                <a:spcPts val="3640"/>
              </a:lnSpc>
            </a:pP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44079" y="-1218875"/>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1478" y="59460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8578" y="3677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5400000">
            <a:off x="697636" y="7812246"/>
            <a:ext cx="1173600" cy="2568850"/>
            <a:chOff x="0" y="0"/>
            <a:chExt cx="1564800" cy="3425133"/>
          </a:xfrm>
        </p:grpSpPr>
        <p:sp>
          <p:nvSpPr>
            <p:cNvPr name="Freeform 7" id="7"/>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grpSp>
        <p:nvGrpSpPr>
          <p:cNvPr name="Group 8" id="8"/>
          <p:cNvGrpSpPr/>
          <p:nvPr/>
        </p:nvGrpSpPr>
        <p:grpSpPr>
          <a:xfrm rot="5400000">
            <a:off x="-1124410" y="-679192"/>
            <a:ext cx="3989400" cy="136200"/>
            <a:chOff x="0" y="0"/>
            <a:chExt cx="5319200" cy="181600"/>
          </a:xfrm>
        </p:grpSpPr>
        <p:sp>
          <p:nvSpPr>
            <p:cNvPr name="Freeform 9" id="9"/>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0" id="10"/>
          <p:cNvGrpSpPr/>
          <p:nvPr/>
        </p:nvGrpSpPr>
        <p:grpSpPr>
          <a:xfrm rot="5400000">
            <a:off x="-565810" y="-72992"/>
            <a:ext cx="3989400" cy="136200"/>
            <a:chOff x="0" y="0"/>
            <a:chExt cx="5319200" cy="181600"/>
          </a:xfrm>
        </p:grpSpPr>
        <p:sp>
          <p:nvSpPr>
            <p:cNvPr name="Freeform 11" id="11"/>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2" id="12"/>
          <p:cNvGrpSpPr/>
          <p:nvPr/>
        </p:nvGrpSpPr>
        <p:grpSpPr>
          <a:xfrm rot="-10800000">
            <a:off x="5782940" y="9684458"/>
            <a:ext cx="3989400" cy="136200"/>
            <a:chOff x="0" y="0"/>
            <a:chExt cx="5319200" cy="181600"/>
          </a:xfrm>
        </p:grpSpPr>
        <p:sp>
          <p:nvSpPr>
            <p:cNvPr name="Freeform 13" id="13"/>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0992418"/>
            </a:gradFill>
          </p:spPr>
        </p:sp>
      </p:grpSp>
      <p:grpSp>
        <p:nvGrpSpPr>
          <p:cNvPr name="Group 14" id="14"/>
          <p:cNvGrpSpPr/>
          <p:nvPr/>
        </p:nvGrpSpPr>
        <p:grpSpPr>
          <a:xfrm rot="0">
            <a:off x="17071150" y="-22"/>
            <a:ext cx="1173600" cy="2568850"/>
            <a:chOff x="0" y="0"/>
            <a:chExt cx="1564800" cy="3425133"/>
          </a:xfrm>
        </p:grpSpPr>
        <p:sp>
          <p:nvSpPr>
            <p:cNvPr name="Freeform 15" id="1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sp>
        <p:nvSpPr>
          <p:cNvPr name="Freeform 16" id="16"/>
          <p:cNvSpPr/>
          <p:nvPr/>
        </p:nvSpPr>
        <p:spPr>
          <a:xfrm flipH="false" flipV="false" rot="0">
            <a:off x="15776968" y="68242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254134" y="4343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9345264" y="-234966"/>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9" id="19"/>
          <p:cNvGrpSpPr/>
          <p:nvPr/>
        </p:nvGrpSpPr>
        <p:grpSpPr>
          <a:xfrm rot="0">
            <a:off x="16369890" y="9231758"/>
            <a:ext cx="3989400" cy="136200"/>
            <a:chOff x="0" y="0"/>
            <a:chExt cx="5319200" cy="181600"/>
          </a:xfrm>
        </p:grpSpPr>
        <p:sp>
          <p:nvSpPr>
            <p:cNvPr name="Freeform 20" id="20"/>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21" id="21"/>
          <p:cNvGrpSpPr/>
          <p:nvPr/>
        </p:nvGrpSpPr>
        <p:grpSpPr>
          <a:xfrm rot="0">
            <a:off x="15763690" y="8673158"/>
            <a:ext cx="3989400" cy="136200"/>
            <a:chOff x="0" y="0"/>
            <a:chExt cx="5319200" cy="181600"/>
          </a:xfrm>
        </p:grpSpPr>
        <p:sp>
          <p:nvSpPr>
            <p:cNvPr name="Freeform 22" id="22"/>
            <p:cNvSpPr/>
            <p:nvPr/>
          </p:nvSpPr>
          <p:spPr>
            <a:xfrm flipH="false" flipV="false" rot="0">
              <a:off x="0" y="0"/>
              <a:ext cx="5319268" cy="181610"/>
            </a:xfrm>
            <a:custGeom>
              <a:avLst/>
              <a:gdLst/>
              <a:ahLst/>
              <a:cxnLst/>
              <a:rect r="r" b="b" t="t" l="l"/>
              <a:pathLst>
                <a:path h="181610" w="5319268">
                  <a:moveTo>
                    <a:pt x="5319141" y="90805"/>
                  </a:moveTo>
                  <a:cubicBezTo>
                    <a:pt x="5319141" y="40640"/>
                    <a:pt x="5278501" y="0"/>
                    <a:pt x="5228336" y="0"/>
                  </a:cubicBezTo>
                  <a:lnTo>
                    <a:pt x="90805" y="0"/>
                  </a:lnTo>
                  <a:cubicBezTo>
                    <a:pt x="40640" y="0"/>
                    <a:pt x="0" y="40640"/>
                    <a:pt x="0" y="90805"/>
                  </a:cubicBezTo>
                  <a:cubicBezTo>
                    <a:pt x="0" y="140970"/>
                    <a:pt x="40640" y="181610"/>
                    <a:pt x="90805" y="181610"/>
                  </a:cubicBezTo>
                  <a:lnTo>
                    <a:pt x="5228463" y="181610"/>
                  </a:lnTo>
                  <a:cubicBezTo>
                    <a:pt x="5278628" y="181610"/>
                    <a:pt x="5319268" y="140970"/>
                    <a:pt x="5319268" y="90805"/>
                  </a:cubicBezTo>
                  <a:close/>
                </a:path>
              </a:pathLst>
            </a:custGeom>
            <a:gradFill rotWithShape="true">
              <a:gsLst>
                <a:gs pos="0">
                  <a:srgbClr val="151B46">
                    <a:alpha val="100000"/>
                  </a:srgbClr>
                </a:gs>
                <a:gs pos="100000">
                  <a:srgbClr val="8FFFFF">
                    <a:alpha val="100000"/>
                  </a:srgbClr>
                </a:gs>
              </a:gsLst>
              <a:lin ang="192418"/>
            </a:gradFill>
          </p:spPr>
        </p:sp>
      </p:grpSp>
      <p:sp>
        <p:nvSpPr>
          <p:cNvPr name="Freeform 23" id="23"/>
          <p:cNvSpPr/>
          <p:nvPr/>
        </p:nvSpPr>
        <p:spPr>
          <a:xfrm flipH="false" flipV="false" rot="0">
            <a:off x="15344404" y="72103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5397162" y="84453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0589802" y="87674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6" id="26"/>
          <p:cNvSpPr/>
          <p:nvPr/>
        </p:nvSpPr>
        <p:spPr>
          <a:xfrm flipH="false" flipV="false" rot="0">
            <a:off x="15325334" y="3788408"/>
            <a:ext cx="3684132" cy="631386"/>
          </a:xfrm>
          <a:custGeom>
            <a:avLst/>
            <a:gdLst/>
            <a:ahLst/>
            <a:cxnLst/>
            <a:rect r="r" b="b" t="t" l="l"/>
            <a:pathLst>
              <a:path h="631386" w="3684132">
                <a:moveTo>
                  <a:pt x="0" y="0"/>
                </a:moveTo>
                <a:lnTo>
                  <a:pt x="3684132" y="0"/>
                </a:lnTo>
                <a:lnTo>
                  <a:pt x="3684132" y="631386"/>
                </a:lnTo>
                <a:lnTo>
                  <a:pt x="0" y="63138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7" id="27"/>
          <p:cNvSpPr/>
          <p:nvPr/>
        </p:nvSpPr>
        <p:spPr>
          <a:xfrm flipH="false" flipV="false" rot="0">
            <a:off x="7145912" y="35235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2710247" y="1974937"/>
            <a:ext cx="12540803" cy="6391910"/>
          </a:xfrm>
          <a:prstGeom prst="rect">
            <a:avLst/>
          </a:prstGeom>
        </p:spPr>
        <p:txBody>
          <a:bodyPr anchor="t" rtlCol="false" tIns="0" lIns="0" bIns="0" rIns="0">
            <a:spAutoFit/>
          </a:bodyPr>
          <a:lstStyle/>
          <a:p>
            <a:pPr algn="just" marL="561344" indent="-280672" lvl="1">
              <a:lnSpc>
                <a:spcPts val="3640"/>
              </a:lnSpc>
              <a:buFont typeface="Arial"/>
              <a:buChar char="•"/>
            </a:pPr>
            <a:r>
              <a:rPr lang="en-US" sz="2600">
                <a:solidFill>
                  <a:srgbClr val="FFFFFF"/>
                </a:solidFill>
                <a:latin typeface="Open Sans Semi-Bold"/>
              </a:rPr>
              <a:t>Distribusi Pengujian (Testing)</a:t>
            </a:r>
            <a:r>
              <a:rPr lang="en-US" sz="2600">
                <a:solidFill>
                  <a:srgbClr val="FFFFFF"/>
                </a:solidFill>
                <a:latin typeface="Open Sans"/>
              </a:rPr>
              <a:t>: Distribusi ini adalah versi Stabil di masa depan. Digunakan untuk menyiapkan versi stabil berikutnya. Ketika semuanya berjalan dengan baik, semua fitur yang ditargetkan oleh tim Debian sudah termasuk, dan setelah periode pembekuan perangkat lunak dan perburuan bug, maka versi Testing menjadi distribusi Stabil baru yang resmi.</a:t>
            </a:r>
          </a:p>
          <a:p>
            <a:pPr algn="just" marL="561344" indent="-280672" lvl="1">
              <a:lnSpc>
                <a:spcPts val="3640"/>
              </a:lnSpc>
              <a:buFont typeface="Arial"/>
              <a:buChar char="•"/>
            </a:pPr>
            <a:r>
              <a:rPr lang="en-US" sz="2600">
                <a:solidFill>
                  <a:srgbClr val="FFFFFF"/>
                </a:solidFill>
                <a:latin typeface="Open Sans Semi-Bold"/>
              </a:rPr>
              <a:t>Distribusi Tidak Stabil (Unstable)</a:t>
            </a:r>
            <a:r>
              <a:rPr lang="en-US" sz="2600">
                <a:solidFill>
                  <a:srgbClr val="FFFFFF"/>
                </a:solidFill>
                <a:latin typeface="Open Sans"/>
              </a:rPr>
              <a:t>: Distribusi ini, yang dijuluki Sid, menerima semua versi paket baru dan berada di ujung inovasi, tetapi tidak terlalu stabil. Ini adalah laboratorium riset. Meskipun demikian, beberapa petualang berani menggunakannya setiap hari.</a:t>
            </a:r>
          </a:p>
          <a:p>
            <a:pPr algn="just" marL="561344" indent="-280672" lvl="1">
              <a:lnSpc>
                <a:spcPts val="3640"/>
              </a:lnSpc>
              <a:buFont typeface="Arial"/>
              <a:buChar char="•"/>
            </a:pPr>
            <a:r>
              <a:rPr lang="en-US" sz="2600">
                <a:solidFill>
                  <a:srgbClr val="FFFFFF"/>
                </a:solidFill>
                <a:latin typeface="Open Sans Semi-Bold"/>
              </a:rPr>
              <a:t>Distribusi Eksperimental (Experimental)</a:t>
            </a:r>
            <a:r>
              <a:rPr lang="en-US" sz="2600">
                <a:solidFill>
                  <a:srgbClr val="FFFFFF"/>
                </a:solidFill>
                <a:latin typeface="Open Sans"/>
              </a:rPr>
              <a:t>: Distribusi ini bukan distribusi Debian yang sebenarnya, melainkan repositori tempat versi perangkat lunak alpha atau beta diuji</a:t>
            </a:r>
          </a:p>
          <a:p>
            <a:pPr algn="just">
              <a:lnSpc>
                <a:spcPts val="36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198215" y="-1257363"/>
            <a:ext cx="631386" cy="3684132"/>
          </a:xfrm>
          <a:custGeom>
            <a:avLst/>
            <a:gdLst/>
            <a:ahLst/>
            <a:cxnLst/>
            <a:rect r="r" b="b" t="t" l="l"/>
            <a:pathLst>
              <a:path h="3684132" w="631386">
                <a:moveTo>
                  <a:pt x="0" y="0"/>
                </a:moveTo>
                <a:lnTo>
                  <a:pt x="631386" y="0"/>
                </a:lnTo>
                <a:lnTo>
                  <a:pt x="631386" y="3684132"/>
                </a:lnTo>
                <a:lnTo>
                  <a:pt x="0" y="36841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5400000">
            <a:off x="16412322" y="8415750"/>
            <a:ext cx="1173600" cy="2568850"/>
            <a:chOff x="0" y="0"/>
            <a:chExt cx="1564800" cy="3425133"/>
          </a:xfrm>
        </p:grpSpPr>
        <p:sp>
          <p:nvSpPr>
            <p:cNvPr name="Freeform 6" id="6"/>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0800079"/>
            </a:gradFill>
          </p:spPr>
        </p:sp>
      </p:grpSp>
      <p:sp>
        <p:nvSpPr>
          <p:cNvPr name="Freeform 7" id="7"/>
          <p:cNvSpPr/>
          <p:nvPr/>
        </p:nvSpPr>
        <p:spPr>
          <a:xfrm flipH="false" flipV="false" rot="0">
            <a:off x="16152842" y="9428036"/>
            <a:ext cx="3684130" cy="432086"/>
          </a:xfrm>
          <a:custGeom>
            <a:avLst/>
            <a:gdLst/>
            <a:ahLst/>
            <a:cxnLst/>
            <a:rect r="r" b="b" t="t" l="l"/>
            <a:pathLst>
              <a:path h="432086" w="3684130">
                <a:moveTo>
                  <a:pt x="0" y="0"/>
                </a:moveTo>
                <a:lnTo>
                  <a:pt x="3684130" y="0"/>
                </a:lnTo>
                <a:lnTo>
                  <a:pt x="3684130" y="432086"/>
                </a:lnTo>
                <a:lnTo>
                  <a:pt x="0" y="4320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86128" y="321024"/>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3137310" y="6727058"/>
            <a:ext cx="3989400" cy="136200"/>
            <a:chOff x="0" y="0"/>
            <a:chExt cx="5319200" cy="181600"/>
          </a:xfrm>
        </p:grpSpPr>
        <p:sp>
          <p:nvSpPr>
            <p:cNvPr name="Freeform 10" id="1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11" id="11"/>
          <p:cNvGrpSpPr/>
          <p:nvPr/>
        </p:nvGrpSpPr>
        <p:grpSpPr>
          <a:xfrm rot="-10800000">
            <a:off x="24" y="7718128"/>
            <a:ext cx="1173600" cy="2568850"/>
            <a:chOff x="0" y="0"/>
            <a:chExt cx="1564800" cy="3425133"/>
          </a:xfrm>
        </p:grpSpPr>
        <p:sp>
          <p:nvSpPr>
            <p:cNvPr name="Freeform 12" id="12"/>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5400018"/>
            </a:gradFill>
          </p:spPr>
        </p:sp>
      </p:grpSp>
      <p:sp>
        <p:nvSpPr>
          <p:cNvPr name="TextBox 13" id="13"/>
          <p:cNvSpPr txBox="true"/>
          <p:nvPr/>
        </p:nvSpPr>
        <p:spPr>
          <a:xfrm rot="0">
            <a:off x="1517625" y="1132125"/>
            <a:ext cx="15252750" cy="1000650"/>
          </a:xfrm>
          <a:prstGeom prst="rect">
            <a:avLst/>
          </a:prstGeom>
        </p:spPr>
        <p:txBody>
          <a:bodyPr anchor="t" rtlCol="false" tIns="0" lIns="0" bIns="0" rIns="0">
            <a:spAutoFit/>
          </a:bodyPr>
          <a:lstStyle/>
          <a:p>
            <a:pPr algn="l">
              <a:lnSpc>
                <a:spcPts val="6719"/>
              </a:lnSpc>
            </a:pPr>
            <a:r>
              <a:rPr lang="en-US" sz="5599">
                <a:solidFill>
                  <a:srgbClr val="FFFFFF"/>
                </a:solidFill>
                <a:latin typeface="Arimo Bold"/>
              </a:rPr>
              <a:t>Penjelasan Sections </a:t>
            </a:r>
          </a:p>
        </p:txBody>
      </p:sp>
      <p:sp>
        <p:nvSpPr>
          <p:cNvPr name="TextBox 14" id="14"/>
          <p:cNvSpPr txBox="true"/>
          <p:nvPr/>
        </p:nvSpPr>
        <p:spPr>
          <a:xfrm rot="0">
            <a:off x="1517625" y="2419200"/>
            <a:ext cx="15252750" cy="6697575"/>
          </a:xfrm>
          <a:prstGeom prst="rect">
            <a:avLst/>
          </a:prstGeom>
        </p:spPr>
        <p:txBody>
          <a:bodyPr anchor="t" rtlCol="false" tIns="0" lIns="0" bIns="0" rIns="0">
            <a:spAutoFit/>
          </a:bodyPr>
          <a:lstStyle/>
          <a:p>
            <a:pPr algn="l" marL="579120" indent="-289560" lvl="1">
              <a:lnSpc>
                <a:spcPts val="3311"/>
              </a:lnSpc>
              <a:buFont typeface="Arial"/>
              <a:buChar char="•"/>
            </a:pPr>
            <a:r>
              <a:rPr lang="en-US" sz="2400">
                <a:solidFill>
                  <a:srgbClr val="FFFFFF"/>
                </a:solidFill>
                <a:latin typeface="PT Sans"/>
              </a:rPr>
              <a:t>ada 4 sections yaitu:</a:t>
            </a:r>
          </a:p>
          <a:p>
            <a:pPr algn="l" marL="835660" indent="-417830" lvl="1">
              <a:lnSpc>
                <a:spcPts val="3036"/>
              </a:lnSpc>
              <a:buFont typeface="Arial"/>
              <a:buChar char="•"/>
            </a:pPr>
            <a:r>
              <a:rPr lang="en-US" sz="2200">
                <a:solidFill>
                  <a:srgbClr val="FFFFFF"/>
                </a:solidFill>
                <a:latin typeface="PT Sans"/>
              </a:rPr>
              <a:t>Main: Berisi paket-paket yang sepenuhnya sesuai dengan Pedoman Gratisan Debian (DFSG).Paket-paket di sini sepenuhnya bebas dan terbuka.</a:t>
            </a:r>
          </a:p>
          <a:p>
            <a:pPr algn="l" marL="835660" indent="-417830" lvl="1">
              <a:lnSpc>
                <a:spcPts val="3036"/>
              </a:lnSpc>
              <a:buFont typeface="Arial"/>
              <a:buChar char="•"/>
            </a:pPr>
            <a:r>
              <a:rPr lang="en-US" sz="2200">
                <a:solidFill>
                  <a:srgbClr val="FFFFFF"/>
                </a:solidFill>
                <a:latin typeface="PT Sans"/>
              </a:rPr>
              <a:t>Contrib (Contribution): Berisi paket-paket yang bergantung pada perangkat lunak non-bebas atau memiliki dependensi pada perangkat lunak yang tidak sepenuhnya bebas.Paket-paket di sini adalah kontribusi dari komunitas yang tidak sepenuhnya bebas.</a:t>
            </a:r>
          </a:p>
          <a:p>
            <a:pPr algn="l" marL="835660" indent="-417830" lvl="1">
              <a:lnSpc>
                <a:spcPts val="3036"/>
              </a:lnSpc>
              <a:buFont typeface="Arial"/>
              <a:buChar char="•"/>
            </a:pPr>
            <a:r>
              <a:rPr lang="en-US" sz="2200">
                <a:solidFill>
                  <a:srgbClr val="FFFFFF"/>
                </a:solidFill>
                <a:latin typeface="PT Sans"/>
              </a:rPr>
              <a:t>Non-Free: Berisi paket-paket yang tidak mematuhi Pedoman Gratisan Debian dan tidak dianggap bebas.Paket-paket ini dapat berisi perangkat lunak dengan lisensi yang membatasi penggunaan atau redistribusi.</a:t>
            </a:r>
          </a:p>
          <a:p>
            <a:pPr algn="l" marL="835660" indent="-417830" lvl="1">
              <a:lnSpc>
                <a:spcPts val="3036"/>
              </a:lnSpc>
              <a:buFont typeface="Arial"/>
              <a:buChar char="•"/>
            </a:pPr>
            <a:r>
              <a:rPr lang="en-US" sz="2200">
                <a:solidFill>
                  <a:srgbClr val="FFFFFF"/>
                </a:solidFill>
                <a:latin typeface="PT Sans"/>
              </a:rPr>
              <a:t> Firmware: Berisi firmware perangkat keras yang diperlukan untuk mengaktifkan dukungan perangkat keras tertentu.Meskipun firmware ini mungkin diperlukan untuk beberapa perangkat keras, beberapa di antaranya mungkin bukan perangkat lunak bebas.</a:t>
            </a:r>
          </a:p>
          <a:p>
            <a:pPr algn="l" marL="579120" indent="-289560" lvl="1">
              <a:lnSpc>
                <a:spcPts val="2879"/>
              </a:lnSpc>
              <a:buFont typeface="Arial"/>
              <a:buChar char="•"/>
            </a:pPr>
          </a:p>
          <a:p>
            <a:pPr algn="l" marL="579120" indent="-289560" lvl="1">
              <a:lnSpc>
                <a:spcPts val="2879"/>
              </a:lnSpc>
              <a:buFont typeface="Arial"/>
              <a:buChar char="•"/>
            </a:pPr>
          </a:p>
          <a:p>
            <a:pPr algn="l" marL="579120" indent="-289560" lvl="1">
              <a:lnSpc>
                <a:spcPts val="2879"/>
              </a:lnSpc>
              <a:buFont typeface="Arial"/>
              <a:buChar char="•"/>
            </a:pPr>
          </a:p>
        </p:txBody>
      </p:sp>
      <p:sp>
        <p:nvSpPr>
          <p:cNvPr name="Freeform 15" id="15"/>
          <p:cNvSpPr/>
          <p:nvPr/>
        </p:nvSpPr>
        <p:spPr>
          <a:xfrm flipH="false" flipV="false" rot="0">
            <a:off x="14252978" y="1705454"/>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48" y="-54"/>
            <a:ext cx="18287422" cy="10286676"/>
          </a:xfrm>
          <a:custGeom>
            <a:avLst/>
            <a:gdLst/>
            <a:ahLst/>
            <a:cxnLst/>
            <a:rect r="r" b="b" t="t" l="l"/>
            <a:pathLst>
              <a:path h="10286676" w="18287422">
                <a:moveTo>
                  <a:pt x="0" y="0"/>
                </a:moveTo>
                <a:lnTo>
                  <a:pt x="18287422" y="0"/>
                </a:lnTo>
                <a:lnTo>
                  <a:pt x="18287422" y="10286676"/>
                </a:lnTo>
                <a:lnTo>
                  <a:pt x="0" y="10286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697624" y="516002"/>
            <a:ext cx="1173600" cy="2568850"/>
            <a:chOff x="0" y="0"/>
            <a:chExt cx="1564800" cy="3425133"/>
          </a:xfrm>
        </p:grpSpPr>
        <p:sp>
          <p:nvSpPr>
            <p:cNvPr name="Freeform 5" id="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79"/>
            </a:gradFill>
          </p:spPr>
        </p:sp>
      </p:grpSp>
      <p:sp>
        <p:nvSpPr>
          <p:cNvPr name="Freeform 6" id="6"/>
          <p:cNvSpPr/>
          <p:nvPr/>
        </p:nvSpPr>
        <p:spPr>
          <a:xfrm flipH="false" flipV="false" rot="0">
            <a:off x="-22" y="1558356"/>
            <a:ext cx="1766524" cy="484182"/>
          </a:xfrm>
          <a:custGeom>
            <a:avLst/>
            <a:gdLst/>
            <a:ahLst/>
            <a:cxnLst/>
            <a:rect r="r" b="b" t="t" l="l"/>
            <a:pathLst>
              <a:path h="484182" w="1766524">
                <a:moveTo>
                  <a:pt x="0" y="0"/>
                </a:moveTo>
                <a:lnTo>
                  <a:pt x="1766524" y="0"/>
                </a:lnTo>
                <a:lnTo>
                  <a:pt x="1766524" y="484182"/>
                </a:lnTo>
                <a:lnTo>
                  <a:pt x="0" y="484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5400000">
            <a:off x="2990940" y="-983992"/>
            <a:ext cx="3989400" cy="136200"/>
            <a:chOff x="0" y="0"/>
            <a:chExt cx="5319200" cy="181600"/>
          </a:xfrm>
        </p:grpSpPr>
        <p:sp>
          <p:nvSpPr>
            <p:cNvPr name="Freeform 8" id="8"/>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9" id="9"/>
          <p:cNvGrpSpPr/>
          <p:nvPr/>
        </p:nvGrpSpPr>
        <p:grpSpPr>
          <a:xfrm rot="5400000">
            <a:off x="3549540" y="-377792"/>
            <a:ext cx="3989400" cy="136200"/>
            <a:chOff x="0" y="0"/>
            <a:chExt cx="5319200" cy="181600"/>
          </a:xfrm>
        </p:grpSpPr>
        <p:sp>
          <p:nvSpPr>
            <p:cNvPr name="Freeform 10" id="10"/>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21407276"/>
            </a:gradFill>
          </p:spPr>
        </p:sp>
      </p:grpSp>
      <p:grpSp>
        <p:nvGrpSpPr>
          <p:cNvPr name="Group 11" id="11"/>
          <p:cNvGrpSpPr/>
          <p:nvPr/>
        </p:nvGrpSpPr>
        <p:grpSpPr>
          <a:xfrm rot="0">
            <a:off x="17114424" y="-22"/>
            <a:ext cx="1173600" cy="2568850"/>
            <a:chOff x="0" y="0"/>
            <a:chExt cx="1564800" cy="3425133"/>
          </a:xfrm>
        </p:grpSpPr>
        <p:sp>
          <p:nvSpPr>
            <p:cNvPr name="Freeform 12" id="12"/>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16200018"/>
            </a:gradFill>
          </p:spPr>
        </p:sp>
      </p:grpSp>
      <p:grpSp>
        <p:nvGrpSpPr>
          <p:cNvPr name="Group 13" id="13"/>
          <p:cNvGrpSpPr/>
          <p:nvPr/>
        </p:nvGrpSpPr>
        <p:grpSpPr>
          <a:xfrm rot="0">
            <a:off x="-2829110" y="7133258"/>
            <a:ext cx="3989400" cy="136200"/>
            <a:chOff x="0" y="0"/>
            <a:chExt cx="5319200" cy="181600"/>
          </a:xfrm>
        </p:grpSpPr>
        <p:sp>
          <p:nvSpPr>
            <p:cNvPr name="Freeform 14" id="14"/>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grpSp>
        <p:nvGrpSpPr>
          <p:cNvPr name="Group 15" id="15"/>
          <p:cNvGrpSpPr/>
          <p:nvPr/>
        </p:nvGrpSpPr>
        <p:grpSpPr>
          <a:xfrm rot="0">
            <a:off x="-2222910" y="6574658"/>
            <a:ext cx="3989400" cy="136200"/>
            <a:chOff x="0" y="0"/>
            <a:chExt cx="5319200" cy="181600"/>
          </a:xfrm>
        </p:grpSpPr>
        <p:sp>
          <p:nvSpPr>
            <p:cNvPr name="Freeform 16" id="16"/>
            <p:cNvSpPr/>
            <p:nvPr/>
          </p:nvSpPr>
          <p:spPr>
            <a:xfrm flipH="false" flipV="false" rot="0">
              <a:off x="0" y="0"/>
              <a:ext cx="5319268" cy="181610"/>
            </a:xfrm>
            <a:custGeom>
              <a:avLst/>
              <a:gdLst/>
              <a:ahLst/>
              <a:cxnLst/>
              <a:rect r="r" b="b" t="t" l="l"/>
              <a:pathLst>
                <a:path h="181610" w="5319268">
                  <a:moveTo>
                    <a:pt x="0" y="90805"/>
                  </a:moveTo>
                  <a:cubicBezTo>
                    <a:pt x="0" y="40640"/>
                    <a:pt x="40640" y="0"/>
                    <a:pt x="90805" y="0"/>
                  </a:cubicBezTo>
                  <a:lnTo>
                    <a:pt x="5228463" y="0"/>
                  </a:lnTo>
                  <a:cubicBezTo>
                    <a:pt x="5278628" y="0"/>
                    <a:pt x="5319268" y="40640"/>
                    <a:pt x="5319268" y="90805"/>
                  </a:cubicBezTo>
                  <a:cubicBezTo>
                    <a:pt x="5319268" y="140970"/>
                    <a:pt x="5278628" y="181610"/>
                    <a:pt x="5228463" y="181610"/>
                  </a:cubicBezTo>
                  <a:lnTo>
                    <a:pt x="90805" y="181610"/>
                  </a:lnTo>
                  <a:cubicBezTo>
                    <a:pt x="40640" y="181610"/>
                    <a:pt x="0" y="140970"/>
                    <a:pt x="0" y="90805"/>
                  </a:cubicBezTo>
                  <a:close/>
                </a:path>
              </a:pathLst>
            </a:custGeom>
            <a:gradFill rotWithShape="true">
              <a:gsLst>
                <a:gs pos="0">
                  <a:srgbClr val="151B46">
                    <a:alpha val="100000"/>
                  </a:srgbClr>
                </a:gs>
                <a:gs pos="100000">
                  <a:srgbClr val="8FFFFF">
                    <a:alpha val="100000"/>
                  </a:srgbClr>
                </a:gs>
              </a:gsLst>
              <a:lin ang="192418"/>
            </a:gradFill>
          </p:spPr>
        </p:sp>
      </p:grpSp>
      <p:sp>
        <p:nvSpPr>
          <p:cNvPr name="Freeform 17" id="17"/>
          <p:cNvSpPr/>
          <p:nvPr/>
        </p:nvSpPr>
        <p:spPr>
          <a:xfrm flipH="false" flipV="false" rot="0">
            <a:off x="11006214" y="-251742"/>
            <a:ext cx="3080064" cy="642230"/>
          </a:xfrm>
          <a:custGeom>
            <a:avLst/>
            <a:gdLst/>
            <a:ahLst/>
            <a:cxnLst/>
            <a:rect r="r" b="b" t="t" l="l"/>
            <a:pathLst>
              <a:path h="642230" w="3080064">
                <a:moveTo>
                  <a:pt x="0" y="0"/>
                </a:moveTo>
                <a:lnTo>
                  <a:pt x="3080064" y="0"/>
                </a:lnTo>
                <a:lnTo>
                  <a:pt x="3080064" y="642230"/>
                </a:lnTo>
                <a:lnTo>
                  <a:pt x="0" y="642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5817992" y="3828710"/>
            <a:ext cx="3684132" cy="631386"/>
          </a:xfrm>
          <a:custGeom>
            <a:avLst/>
            <a:gdLst/>
            <a:ahLst/>
            <a:cxnLst/>
            <a:rect r="r" b="b" t="t" l="l"/>
            <a:pathLst>
              <a:path h="631386" w="3684132">
                <a:moveTo>
                  <a:pt x="0" y="0"/>
                </a:moveTo>
                <a:lnTo>
                  <a:pt x="3684132" y="0"/>
                </a:lnTo>
                <a:lnTo>
                  <a:pt x="3684132" y="631386"/>
                </a:lnTo>
                <a:lnTo>
                  <a:pt x="0" y="6313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617556" y="4296560"/>
            <a:ext cx="3684130" cy="432086"/>
          </a:xfrm>
          <a:custGeom>
            <a:avLst/>
            <a:gdLst/>
            <a:ahLst/>
            <a:cxnLst/>
            <a:rect r="r" b="b" t="t" l="l"/>
            <a:pathLst>
              <a:path h="432086" w="3684130">
                <a:moveTo>
                  <a:pt x="0" y="0"/>
                </a:moveTo>
                <a:lnTo>
                  <a:pt x="3684130" y="0"/>
                </a:lnTo>
                <a:lnTo>
                  <a:pt x="3684130" y="432086"/>
                </a:lnTo>
                <a:lnTo>
                  <a:pt x="0" y="432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16662506" y="6360134"/>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03038" y="901118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2" id="22"/>
          <p:cNvSpPr txBox="true"/>
          <p:nvPr/>
        </p:nvSpPr>
        <p:spPr>
          <a:xfrm rot="0">
            <a:off x="4891125" y="2009550"/>
            <a:ext cx="8505750" cy="991125"/>
          </a:xfrm>
          <a:prstGeom prst="rect">
            <a:avLst/>
          </a:prstGeom>
        </p:spPr>
        <p:txBody>
          <a:bodyPr anchor="t" rtlCol="false" tIns="0" lIns="0" bIns="0" rIns="0">
            <a:spAutoFit/>
          </a:bodyPr>
          <a:lstStyle/>
          <a:p>
            <a:pPr algn="ctr">
              <a:lnSpc>
                <a:spcPts val="7680"/>
              </a:lnSpc>
            </a:pPr>
            <a:r>
              <a:rPr lang="en-US" sz="6400">
                <a:solidFill>
                  <a:srgbClr val="FFFFFF"/>
                </a:solidFill>
                <a:latin typeface="Arimo Bold"/>
              </a:rPr>
              <a:t>Backport </a:t>
            </a:r>
          </a:p>
        </p:txBody>
      </p:sp>
      <p:sp>
        <p:nvSpPr>
          <p:cNvPr name="TextBox 23" id="23"/>
          <p:cNvSpPr txBox="true"/>
          <p:nvPr/>
        </p:nvSpPr>
        <p:spPr>
          <a:xfrm rot="0">
            <a:off x="4891125" y="3658774"/>
            <a:ext cx="8505750" cy="3116175"/>
          </a:xfrm>
          <a:prstGeom prst="rect">
            <a:avLst/>
          </a:prstGeom>
        </p:spPr>
        <p:txBody>
          <a:bodyPr anchor="t" rtlCol="false" tIns="0" lIns="0" bIns="0" rIns="0">
            <a:spAutoFit/>
          </a:bodyPr>
          <a:lstStyle/>
          <a:p>
            <a:pPr algn="l">
              <a:lnSpc>
                <a:spcPts val="3863"/>
              </a:lnSpc>
            </a:pPr>
            <a:r>
              <a:rPr lang="en-US" sz="2799">
                <a:solidFill>
                  <a:srgbClr val="FFFFFF"/>
                </a:solidFill>
                <a:latin typeface="PT Sans"/>
              </a:rPr>
              <a:t>Backports dalam Debian adalah repositori khusus yang menyediakan versi lebih baru dari beberapa aplikasi. Repositori ini tidak diaktifkan secara default, namun memberikan kemampuan bagi pengguna Debian untuk mengakses aplikasi terbaru tanpa harus memperbarui seluruh sistem operasi.</a:t>
            </a:r>
          </a:p>
          <a:p>
            <a:pPr algn="ctr">
              <a:lnSpc>
                <a:spcPts val="3863"/>
              </a:lnSpc>
            </a:pPr>
          </a:p>
          <a:p>
            <a:pPr algn="ctr">
              <a:lnSpc>
                <a:spcPts val="3359"/>
              </a:lnSpc>
            </a:pPr>
          </a:p>
        </p:txBody>
      </p:sp>
      <p:grpSp>
        <p:nvGrpSpPr>
          <p:cNvPr name="Group 24" id="24"/>
          <p:cNvGrpSpPr/>
          <p:nvPr/>
        </p:nvGrpSpPr>
        <p:grpSpPr>
          <a:xfrm rot="-10800000">
            <a:off x="12353574" y="7983278"/>
            <a:ext cx="1173600" cy="2568850"/>
            <a:chOff x="0" y="0"/>
            <a:chExt cx="1564800" cy="3425133"/>
          </a:xfrm>
        </p:grpSpPr>
        <p:sp>
          <p:nvSpPr>
            <p:cNvPr name="Freeform 25" id="25"/>
            <p:cNvSpPr/>
            <p:nvPr/>
          </p:nvSpPr>
          <p:spPr>
            <a:xfrm flipH="false" flipV="false" rot="0">
              <a:off x="0" y="0"/>
              <a:ext cx="1564767" cy="3425190"/>
            </a:xfrm>
            <a:custGeom>
              <a:avLst/>
              <a:gdLst/>
              <a:ahLst/>
              <a:cxnLst/>
              <a:rect r="r" b="b" t="t" l="l"/>
              <a:pathLst>
                <a:path h="3425190" w="1564767">
                  <a:moveTo>
                    <a:pt x="0" y="0"/>
                  </a:moveTo>
                  <a:lnTo>
                    <a:pt x="1564767" y="0"/>
                  </a:lnTo>
                  <a:lnTo>
                    <a:pt x="1564767" y="2740152"/>
                  </a:lnTo>
                  <a:lnTo>
                    <a:pt x="782447" y="3425190"/>
                  </a:lnTo>
                  <a:lnTo>
                    <a:pt x="0" y="2740152"/>
                  </a:lnTo>
                  <a:close/>
                </a:path>
              </a:pathLst>
            </a:custGeom>
            <a:gradFill rotWithShape="true">
              <a:gsLst>
                <a:gs pos="0">
                  <a:srgbClr val="1D2875">
                    <a:alpha val="100000"/>
                  </a:srgbClr>
                </a:gs>
                <a:gs pos="100000">
                  <a:srgbClr val="151B46">
                    <a:alpha val="100000"/>
                  </a:srgbClr>
                </a:gs>
              </a:gsLst>
              <a:lin ang="5400018"/>
            </a:gradFill>
          </p:spPr>
        </p:sp>
      </p:grpSp>
      <p:sp>
        <p:nvSpPr>
          <p:cNvPr name="Freeform 26" id="26"/>
          <p:cNvSpPr/>
          <p:nvPr/>
        </p:nvSpPr>
        <p:spPr>
          <a:xfrm flipH="false" flipV="false" rot="0">
            <a:off x="12795702" y="2150638"/>
            <a:ext cx="2505792" cy="102000"/>
          </a:xfrm>
          <a:custGeom>
            <a:avLst/>
            <a:gdLst/>
            <a:ahLst/>
            <a:cxnLst/>
            <a:rect r="r" b="b" t="t" l="l"/>
            <a:pathLst>
              <a:path h="102000" w="2505792">
                <a:moveTo>
                  <a:pt x="0" y="0"/>
                </a:moveTo>
                <a:lnTo>
                  <a:pt x="2505792" y="0"/>
                </a:lnTo>
                <a:lnTo>
                  <a:pt x="2505792" y="102000"/>
                </a:lnTo>
                <a:lnTo>
                  <a:pt x="0" y="1020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7" id="27"/>
          <p:cNvSpPr/>
          <p:nvPr/>
        </p:nvSpPr>
        <p:spPr>
          <a:xfrm flipH="false" flipV="false" rot="0">
            <a:off x="17162762" y="9984938"/>
            <a:ext cx="1144280" cy="235904"/>
          </a:xfrm>
          <a:custGeom>
            <a:avLst/>
            <a:gdLst/>
            <a:ahLst/>
            <a:cxnLst/>
            <a:rect r="r" b="b" t="t" l="l"/>
            <a:pathLst>
              <a:path h="235904" w="1144280">
                <a:moveTo>
                  <a:pt x="0" y="0"/>
                </a:moveTo>
                <a:lnTo>
                  <a:pt x="1144280" y="0"/>
                </a:lnTo>
                <a:lnTo>
                  <a:pt x="1144280" y="235904"/>
                </a:lnTo>
                <a:lnTo>
                  <a:pt x="0" y="23590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8" id="28"/>
          <p:cNvSpPr/>
          <p:nvPr/>
        </p:nvSpPr>
        <p:spPr>
          <a:xfrm flipH="false" flipV="false" rot="0">
            <a:off x="3264206" y="8778934"/>
            <a:ext cx="2211952" cy="267938"/>
          </a:xfrm>
          <a:custGeom>
            <a:avLst/>
            <a:gdLst/>
            <a:ahLst/>
            <a:cxnLst/>
            <a:rect r="r" b="b" t="t" l="l"/>
            <a:pathLst>
              <a:path h="267938" w="2211952">
                <a:moveTo>
                  <a:pt x="0" y="0"/>
                </a:moveTo>
                <a:lnTo>
                  <a:pt x="2211952" y="0"/>
                </a:lnTo>
                <a:lnTo>
                  <a:pt x="2211952" y="267938"/>
                </a:lnTo>
                <a:lnTo>
                  <a:pt x="0" y="2679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DAF-LbQcD9s</dc:identifier>
  <dcterms:modified xsi:type="dcterms:W3CDTF">2011-08-01T06:04:30Z</dcterms:modified>
  <cp:revision>1</cp:revision>
  <dc:title>Biru Elemen &amp; Mockup Isometrik Teknologi dalam Pendidikan Presentasi Teknologi</dc:title>
</cp:coreProperties>
</file>